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62"/>
  </p:notesMasterIdLst>
  <p:sldIdLst>
    <p:sldId id="256" r:id="rId2"/>
    <p:sldId id="321" r:id="rId3"/>
    <p:sldId id="322" r:id="rId4"/>
    <p:sldId id="347" r:id="rId5"/>
    <p:sldId id="308" r:id="rId6"/>
    <p:sldId id="268" r:id="rId7"/>
    <p:sldId id="267" r:id="rId8"/>
    <p:sldId id="323" r:id="rId9"/>
    <p:sldId id="318" r:id="rId10"/>
    <p:sldId id="271" r:id="rId11"/>
    <p:sldId id="273" r:id="rId12"/>
    <p:sldId id="296" r:id="rId13"/>
    <p:sldId id="274" r:id="rId14"/>
    <p:sldId id="348" r:id="rId15"/>
    <p:sldId id="276" r:id="rId16"/>
    <p:sldId id="277" r:id="rId17"/>
    <p:sldId id="278" r:id="rId18"/>
    <p:sldId id="279" r:id="rId19"/>
    <p:sldId id="280" r:id="rId20"/>
    <p:sldId id="297" r:id="rId21"/>
    <p:sldId id="281" r:id="rId22"/>
    <p:sldId id="298" r:id="rId23"/>
    <p:sldId id="324" r:id="rId24"/>
    <p:sldId id="282" r:id="rId25"/>
    <p:sldId id="299" r:id="rId26"/>
    <p:sldId id="301" r:id="rId27"/>
    <p:sldId id="293" r:id="rId28"/>
    <p:sldId id="294" r:id="rId29"/>
    <p:sldId id="288" r:id="rId30"/>
    <p:sldId id="328" r:id="rId31"/>
    <p:sldId id="325" r:id="rId32"/>
    <p:sldId id="302" r:id="rId33"/>
    <p:sldId id="305" r:id="rId34"/>
    <p:sldId id="326" r:id="rId35"/>
    <p:sldId id="314" r:id="rId36"/>
    <p:sldId id="312" r:id="rId37"/>
    <p:sldId id="315" r:id="rId38"/>
    <p:sldId id="269" r:id="rId39"/>
    <p:sldId id="306" r:id="rId40"/>
    <p:sldId id="320" r:id="rId41"/>
    <p:sldId id="327" r:id="rId42"/>
    <p:sldId id="260" r:id="rId43"/>
    <p:sldId id="332" r:id="rId44"/>
    <p:sldId id="330" r:id="rId45"/>
    <p:sldId id="331" r:id="rId46"/>
    <p:sldId id="329" r:id="rId47"/>
    <p:sldId id="350" r:id="rId48"/>
    <p:sldId id="333" r:id="rId49"/>
    <p:sldId id="334" r:id="rId50"/>
    <p:sldId id="337" r:id="rId51"/>
    <p:sldId id="339" r:id="rId52"/>
    <p:sldId id="335" r:id="rId53"/>
    <p:sldId id="346" r:id="rId54"/>
    <p:sldId id="340" r:id="rId55"/>
    <p:sldId id="341" r:id="rId56"/>
    <p:sldId id="342" r:id="rId57"/>
    <p:sldId id="343" r:id="rId58"/>
    <p:sldId id="344" r:id="rId59"/>
    <p:sldId id="349" r:id="rId60"/>
    <p:sldId id="336" r:id="rId61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mbria Math" panose="02040503050406030204" pitchFamily="18" charset="0"/>
      <p:regular r:id="rId67"/>
    </p:embeddedFont>
    <p:embeddedFont>
      <p:font typeface="Colonna MT" panose="04020805060202030203" pitchFamily="82" charset="0"/>
      <p:regular r:id="rId68"/>
    </p:embeddedFont>
    <p:embeddedFont>
      <p:font typeface="Edwardian Script ITC" panose="030303020407070D0804" pitchFamily="66" charset="0"/>
      <p:regular r:id="rId69"/>
    </p:embeddedFont>
    <p:embeddedFont>
      <p:font typeface="Wingdings 2" panose="05020102010507070707" pitchFamily="18" charset="2"/>
      <p:regular r:id="rId7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08A"/>
    <a:srgbClr val="FC7E7E"/>
    <a:srgbClr val="FF0000"/>
    <a:srgbClr val="FFACAC"/>
    <a:srgbClr val="150264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89872" autoAdjust="0"/>
  </p:normalViewPr>
  <p:slideViewPr>
    <p:cSldViewPr snapToGrid="0">
      <p:cViewPr varScale="1">
        <p:scale>
          <a:sx n="99" d="100"/>
          <a:sy n="99" d="100"/>
        </p:scale>
        <p:origin x="1044" y="84"/>
      </p:cViewPr>
      <p:guideLst>
        <p:guide orient="horz" pos="2160"/>
        <p:guide pos="3840"/>
      </p:guideLst>
    </p:cSldViewPr>
  </p:slideViewPr>
  <p:notesTextViewPr>
    <p:cViewPr>
      <p:scale>
        <a:sx n="97" d="100"/>
        <a:sy n="97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5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1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16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793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500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79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22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81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4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905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42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92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09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0561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190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7521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8128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77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33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821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2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18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33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337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317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6074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904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467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4843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49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91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69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50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998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064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453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/>
              <a:t>53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6616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54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606211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55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91502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56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584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57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658406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58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94083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59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2207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6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24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18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3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/>
              <a:t>2022/4/19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jpeg"/><Relationship Id="rId9" Type="http://schemas.openxmlformats.org/officeDocument/2006/relationships/slide" Target="slide4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8.xml"/><Relationship Id="rId7" Type="http://schemas.openxmlformats.org/officeDocument/2006/relationships/slide" Target="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wmf"/><Relationship Id="rId12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slide" Target="slide45.xml"/><Relationship Id="rId5" Type="http://schemas.openxmlformats.org/officeDocument/2006/relationships/image" Target="../media/image9.wmf"/><Relationship Id="rId10" Type="http://schemas.openxmlformats.org/officeDocument/2006/relationships/image" Target="../media/image12.jpe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7.png"/><Relationship Id="rId10" Type="http://schemas.openxmlformats.org/officeDocument/2006/relationships/image" Target="../media/image16.png"/><Relationship Id="rId4" Type="http://schemas.openxmlformats.org/officeDocument/2006/relationships/image" Target="../media/image7.jpe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slide" Target="slide45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slide" Target="slide45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slide" Target="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0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7.png"/><Relationship Id="rId9" Type="http://schemas.openxmlformats.org/officeDocument/2006/relationships/slide" Target="slide4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0.png"/><Relationship Id="rId9" Type="http://schemas.openxmlformats.org/officeDocument/2006/relationships/slide" Target="slide4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slide" Target="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slide" Target="slide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5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slide" Target="slide4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slide" Target="slide4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slide" Target="slide17.xml"/><Relationship Id="rId18" Type="http://schemas.openxmlformats.org/officeDocument/2006/relationships/slide" Target="slide22.xml"/><Relationship Id="rId26" Type="http://schemas.openxmlformats.org/officeDocument/2006/relationships/slide" Target="slide32.xml"/><Relationship Id="rId3" Type="http://schemas.openxmlformats.org/officeDocument/2006/relationships/slide" Target="slide5.xml"/><Relationship Id="rId21" Type="http://schemas.openxmlformats.org/officeDocument/2006/relationships/slide" Target="slide26.xml"/><Relationship Id="rId34" Type="http://schemas.openxmlformats.org/officeDocument/2006/relationships/slide" Target="slide42.xml"/><Relationship Id="rId7" Type="http://schemas.openxmlformats.org/officeDocument/2006/relationships/slide" Target="slide10.xml"/><Relationship Id="rId12" Type="http://schemas.openxmlformats.org/officeDocument/2006/relationships/slide" Target="slide16.xml"/><Relationship Id="rId17" Type="http://schemas.openxmlformats.org/officeDocument/2006/relationships/slide" Target="slide21.xml"/><Relationship Id="rId25" Type="http://schemas.openxmlformats.org/officeDocument/2006/relationships/slide" Target="slide30.xml"/><Relationship Id="rId33" Type="http://schemas.openxmlformats.org/officeDocument/2006/relationships/slide" Target="slide40.xml"/><Relationship Id="rId2" Type="http://schemas.openxmlformats.org/officeDocument/2006/relationships/notesSlide" Target="../notesSlides/notesSlide35.xml"/><Relationship Id="rId16" Type="http://schemas.openxmlformats.org/officeDocument/2006/relationships/slide" Target="slide20.xml"/><Relationship Id="rId20" Type="http://schemas.openxmlformats.org/officeDocument/2006/relationships/slide" Target="slide25.xml"/><Relationship Id="rId29" Type="http://schemas.openxmlformats.org/officeDocument/2006/relationships/slide" Target="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15.xml"/><Relationship Id="rId24" Type="http://schemas.openxmlformats.org/officeDocument/2006/relationships/slide" Target="slide29.xml"/><Relationship Id="rId32" Type="http://schemas.openxmlformats.org/officeDocument/2006/relationships/slide" Target="slide39.xml"/><Relationship Id="rId5" Type="http://schemas.openxmlformats.org/officeDocument/2006/relationships/slide" Target="slide7.xml"/><Relationship Id="rId15" Type="http://schemas.openxmlformats.org/officeDocument/2006/relationships/slide" Target="slide19.xml"/><Relationship Id="rId23" Type="http://schemas.openxmlformats.org/officeDocument/2006/relationships/slide" Target="slide28.xml"/><Relationship Id="rId28" Type="http://schemas.openxmlformats.org/officeDocument/2006/relationships/slide" Target="slide35.xml"/><Relationship Id="rId10" Type="http://schemas.openxmlformats.org/officeDocument/2006/relationships/slide" Target="slide13.xml"/><Relationship Id="rId19" Type="http://schemas.openxmlformats.org/officeDocument/2006/relationships/slide" Target="slide24.xml"/><Relationship Id="rId31" Type="http://schemas.openxmlformats.org/officeDocument/2006/relationships/slide" Target="slide38.xml"/><Relationship Id="rId4" Type="http://schemas.openxmlformats.org/officeDocument/2006/relationships/slide" Target="slide6.xml"/><Relationship Id="rId9" Type="http://schemas.openxmlformats.org/officeDocument/2006/relationships/slide" Target="slide12.xml"/><Relationship Id="rId14" Type="http://schemas.openxmlformats.org/officeDocument/2006/relationships/slide" Target="slide18.xml"/><Relationship Id="rId22" Type="http://schemas.openxmlformats.org/officeDocument/2006/relationships/slide" Target="slide27.xml"/><Relationship Id="rId27" Type="http://schemas.openxmlformats.org/officeDocument/2006/relationships/slide" Target="slide33.xml"/><Relationship Id="rId30" Type="http://schemas.openxmlformats.org/officeDocument/2006/relationships/slide" Target="slide37.xml"/><Relationship Id="rId35" Type="http://schemas.openxmlformats.org/officeDocument/2006/relationships/slide" Target="slide45.xml"/><Relationship Id="rId8" Type="http://schemas.openxmlformats.org/officeDocument/2006/relationships/slide" Target="slide1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image" Target="../media/image49.jpeg"/><Relationship Id="rId7" Type="http://schemas.openxmlformats.org/officeDocument/2006/relationships/slide" Target="slide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1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0.pn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0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5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5.xml"/><Relationship Id="rId4" Type="http://schemas.openxmlformats.org/officeDocument/2006/relationships/image" Target="../media/image6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5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>
                <a:latin typeface="+mj-lt"/>
                <a:cs typeface="Times New Roman" panose="02020603050405020304" pitchFamily="18" charset="0"/>
              </a:rPr>
            </a:b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Optimal Boarding &amp; Disembarking Method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8271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IMMC 22768821</a:t>
            </a:r>
          </a:p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Shanghai Experimental School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60C6742-06CC-4777-8441-C8825B373E3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8DF598-557F-4204-9E7F-606621FF6C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64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85799" y="2234047"/>
            <a:ext cx="1006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The construction of the coordinate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58138" y="2234047"/>
            <a:ext cx="4854034" cy="369332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defRPr sz="15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One-dimensional meshed finite element analysis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3675" y="2659380"/>
            <a:ext cx="10724650" cy="3947478"/>
            <a:chOff x="490858" y="2659380"/>
            <a:chExt cx="10724650" cy="3947478"/>
          </a:xfrm>
        </p:grpSpPr>
        <p:grpSp>
          <p:nvGrpSpPr>
            <p:cNvPr id="8" name="组合 7"/>
            <p:cNvGrpSpPr/>
            <p:nvPr/>
          </p:nvGrpSpPr>
          <p:grpSpPr>
            <a:xfrm>
              <a:off x="1065353" y="2659380"/>
              <a:ext cx="10150155" cy="3664074"/>
              <a:chOff x="1065353" y="2659380"/>
              <a:chExt cx="10150155" cy="366407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97"/>
              <a:stretch/>
            </p:blipFill>
            <p:spPr>
              <a:xfrm>
                <a:off x="1065353" y="2659380"/>
                <a:ext cx="10150155" cy="3243560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1089231" y="5935777"/>
                <a:ext cx="10126277" cy="387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Fig. The construction of the coordinate</a:t>
                </a:r>
                <a:endParaRPr lang="zh-CN" alt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直接箭头连接符 6"/>
            <p:cNvCxnSpPr>
              <a:stCxn id="9" idx="2"/>
              <a:endCxn id="16" idx="1"/>
            </p:cNvCxnSpPr>
            <p:nvPr/>
          </p:nvCxnSpPr>
          <p:spPr>
            <a:xfrm>
              <a:off x="1999856" y="4142626"/>
              <a:ext cx="672957" cy="2302649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862143" y="3291310"/>
              <a:ext cx="275425" cy="851316"/>
            </a:xfrm>
            <a:prstGeom prst="rect">
              <a:avLst/>
            </a:prstGeom>
            <a:noFill/>
            <a:ln w="28575">
              <a:solidFill>
                <a:srgbClr val="1100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72813" y="6283693"/>
              <a:ext cx="4064318" cy="323165"/>
            </a:xfrm>
            <a:prstGeom prst="rect">
              <a:avLst/>
            </a:prstGeom>
            <a:noFill/>
            <a:ln w="28575">
              <a:solidFill>
                <a:srgbClr val="13009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For example, this wall is still taken as several cells.</a:t>
              </a:r>
              <a:endPara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767083" y="3979611"/>
              <a:ext cx="71986" cy="70371"/>
            </a:xfrm>
            <a:prstGeom prst="ellipse">
              <a:avLst/>
            </a:prstGeom>
            <a:solidFill>
              <a:srgbClr val="110087"/>
            </a:solidFill>
            <a:ln>
              <a:solidFill>
                <a:srgbClr val="0F00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rgbClr val="13009C"/>
                            </a:solidFill>
                            <a:latin typeface="Cambria Math" panose="02040503050406030204" pitchFamily="18" charset="0"/>
                          </a:rPr>
                          <m:t>(4,1)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13009C"/>
                    </a:solidFill>
                    <a:latin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/>
            <p:nvPr/>
          </p:nvCxnSpPr>
          <p:spPr>
            <a:xfrm flipH="1">
              <a:off x="974284" y="4283538"/>
              <a:ext cx="1025571" cy="7934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1976805" y="418498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90858" y="5053137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1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0858" y="5478038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2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H="1">
              <a:off x="942932" y="4283538"/>
              <a:ext cx="1328871" cy="126785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2248754" y="423297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7AC04659-F486-47B9-9881-5D3446F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D8B17304-54A8-45A4-932D-9A02AC4D826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45E77-7A95-45D6-9F5B-2F03353BA9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7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7F22485-F6FF-401A-84CB-1AEAD3438B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719AA21C-B5CD-4F91-BBF1-8B9E1ECD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05C-4C45-47AA-BBF5-9528B6AB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Calculating passengers’ speed with the crowd density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crowd density defined in our model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reason for taking 4 as the visibility range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4 cells combined have a moderate range of 3.2 </a:t>
            </a:r>
            <a:r>
              <a:rPr lang="en-US" altLang="zh-CN" sz="1800" dirty="0" err="1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metres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which is also quite realistic.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In our model, the visibility range simultaneously affects the interval in our algorithm. Therefore, choosing 4 as the visibility range can avoid unnecessary complexity.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466241"/>
              </p:ext>
            </p:extLst>
          </p:nvPr>
        </p:nvGraphicFramePr>
        <p:xfrm>
          <a:off x="1348681" y="5136205"/>
          <a:ext cx="5268319" cy="3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" name="AxMath" r:id="rId5" imgW="3052440" imgH="213840" progId="Equation.AxMath">
                  <p:embed/>
                </p:oleObj>
              </mc:Choice>
              <mc:Fallback>
                <p:oleObj name="AxMath" r:id="rId5" imgW="3052440" imgH="213840" progId="Equation.AxMath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48681" y="5136205"/>
                        <a:ext cx="5268319" cy="369850"/>
                      </a:xfrm>
                      <a:prstGeom prst="rect">
                        <a:avLst/>
                      </a:prstGeom>
                      <a:ln w="28575">
                        <a:solidFill>
                          <a:srgbClr val="13009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84CC44-58AA-4394-9CB4-E81E839BB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84746"/>
              </p:ext>
            </p:extLst>
          </p:nvPr>
        </p:nvGraphicFramePr>
        <p:xfrm>
          <a:off x="2786059" y="3032831"/>
          <a:ext cx="66198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0" name="AxMath" r:id="rId7" imgW="4313520" imgH="380880" progId="Equation.AxMath">
                  <p:embed/>
                </p:oleObj>
              </mc:Choice>
              <mc:Fallback>
                <p:oleObj name="AxMath" r:id="rId7" imgW="4313520" imgH="380880" progId="Equation.AxMath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86059" y="3032831"/>
                        <a:ext cx="66198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F5360EBE-2D76-4228-8299-591856643FE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612C5F-D1E2-42EC-A436-96010DCBE2A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EF17AB-6C20-4A2F-A03D-69FAA7A257CF}"/>
              </a:ext>
            </a:extLst>
          </p:cNvPr>
          <p:cNvSpPr/>
          <p:nvPr/>
        </p:nvSpPr>
        <p:spPr>
          <a:xfrm>
            <a:off x="10231655" y="5034013"/>
            <a:ext cx="808522" cy="130903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95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A1D5B46E-214D-4F44-94D7-736DCE74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Greenshields speed-density linear model (Ref. </a:t>
                </a:r>
                <a:r>
                  <a:rPr lang="en-US" altLang="zh-CN" sz="1800" dirty="0">
                    <a:solidFill>
                      <a:srgbClr val="110087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essay)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maximum speed of a passenger)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937607"/>
              </p:ext>
            </p:extLst>
          </p:nvPr>
        </p:nvGraphicFramePr>
        <p:xfrm>
          <a:off x="2269228" y="3283109"/>
          <a:ext cx="7653544" cy="1348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3" name="AxMath" r:id="rId5" imgW="4375800" imgH="770760" progId="Equation.AxMath">
                  <p:embed/>
                </p:oleObj>
              </mc:Choice>
              <mc:Fallback>
                <p:oleObj name="AxMath" r:id="rId5" imgW="4375800" imgH="770760" progId="Equation.AxMath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9228" y="3283109"/>
                        <a:ext cx="7653544" cy="1348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6DEBEAF8-263B-4532-8023-A8341A189C5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6B8ACB-9B19-4283-818B-24AE8C7957A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9BE586-1E9F-4173-BA69-2757F23EEF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5256F2F-763B-4648-A07A-7828D133F81E}"/>
              </a:ext>
            </a:extLst>
          </p:cNvPr>
          <p:cNvSpPr/>
          <p:nvPr/>
        </p:nvSpPr>
        <p:spPr>
          <a:xfrm>
            <a:off x="10231655" y="5034013"/>
            <a:ext cx="808522" cy="130903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92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8007295" y="2098307"/>
            <a:ext cx="4113445" cy="2628860"/>
            <a:chOff x="6985000" y="3183259"/>
            <a:chExt cx="4856912" cy="2809654"/>
          </a:xfrm>
        </p:grpSpPr>
        <p:grpSp>
          <p:nvGrpSpPr>
            <p:cNvPr id="8" name="组合 7"/>
            <p:cNvGrpSpPr/>
            <p:nvPr/>
          </p:nvGrpSpPr>
          <p:grpSpPr>
            <a:xfrm>
              <a:off x="6985000" y="3183259"/>
              <a:ext cx="4797723" cy="1315180"/>
              <a:chOff x="6985000" y="3183259"/>
              <a:chExt cx="4797723" cy="1315180"/>
            </a:xfrm>
          </p:grpSpPr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6985000" y="3183259"/>
              <a:ext cx="4797723" cy="682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87" name="AxMath" r:id="rId4" imgW="4056840" imgH="578160" progId="Equation.AxMath">
                      <p:embed/>
                    </p:oleObj>
                  </mc:Choice>
                  <mc:Fallback>
                    <p:oleObj name="AxMath" r:id="rId4" imgW="4056840" imgH="578160" progId="Equation.AxMath">
                      <p:embed/>
                      <p:pic>
                        <p:nvPicPr>
                          <p:cNvPr id="7" name="对象 6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183259"/>
                            <a:ext cx="4797723" cy="6822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/>
              <p:cNvGraphicFramePr>
                <a:graphicFrameLocks noChangeAspect="1"/>
              </p:cNvGraphicFramePr>
              <p:nvPr/>
            </p:nvGraphicFramePr>
            <p:xfrm>
              <a:off x="6985000" y="3950751"/>
              <a:ext cx="3160712" cy="547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88" name="AxMath" r:id="rId6" imgW="2671200" imgH="462960" progId="Equation.AxMath">
                      <p:embed/>
                    </p:oleObj>
                  </mc:Choice>
                  <mc:Fallback>
                    <p:oleObj name="AxMath" r:id="rId6" imgW="2671200" imgH="462960" progId="Equation.AxMath">
                      <p:embed/>
                      <p:pic>
                        <p:nvPicPr>
                          <p:cNvPr id="17" name="对象 16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950751"/>
                            <a:ext cx="3160712" cy="547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2993237"/>
                </p:ext>
              </p:extLst>
            </p:nvPr>
          </p:nvGraphicFramePr>
          <p:xfrm>
            <a:off x="6985000" y="4583645"/>
            <a:ext cx="4856912" cy="1409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9" name="AxMath" r:id="rId8" imgW="4213080" imgH="1221120" progId="Equation.AxMath">
                    <p:embed/>
                  </p:oleObj>
                </mc:Choice>
                <mc:Fallback>
                  <p:oleObj name="AxMath" r:id="rId8" imgW="4213080" imgH="1221120" progId="Equation.AxMath">
                    <p:embed/>
                    <p:pic>
                      <p:nvPicPr>
                        <p:cNvPr id="9" name="对象 8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985000" y="4583645"/>
                          <a:ext cx="4856912" cy="14092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id="{1037EFA1-A650-411A-9890-A2FFFB00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7589973B-F918-498D-8977-93522D560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7188583" cy="1412260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Calculating crowd density under a given passenger distribution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Calculated through the dot product of two vectors representing the passenger’s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visibility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and the overall distribution in the aisle. (or the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existence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factor)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7524" y="3634548"/>
            <a:ext cx="6019800" cy="2258497"/>
            <a:chOff x="650240" y="3429000"/>
            <a:chExt cx="6019800" cy="22584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5" y="3429000"/>
              <a:ext cx="5864543" cy="19440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50240" y="5379720"/>
              <a:ext cx="601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intuitive illustration of the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visibility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existence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vectors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843948" y="2069420"/>
            <a:ext cx="127812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864268" y="2886359"/>
            <a:ext cx="123748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9">
            <a:hlinkClick r:id="rId11" action="ppaction://hlinksldjump"/>
            <a:extLst>
              <a:ext uri="{FF2B5EF4-FFF2-40B4-BE49-F238E27FC236}">
                <a16:creationId xmlns:a16="http://schemas.microsoft.com/office/drawing/2014/main" id="{4478E9A4-B23F-4951-844B-195527DF50C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7343C-12DC-4623-BDC3-7370F3695F8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B845CB-2D44-4B74-BB53-817B3FEC4D4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B1C60CE0-6265-48EC-B04F-A3DC3CF617A9}"/>
              </a:ext>
            </a:extLst>
          </p:cNvPr>
          <p:cNvSpPr/>
          <p:nvPr/>
        </p:nvSpPr>
        <p:spPr>
          <a:xfrm>
            <a:off x="8686105" y="5034012"/>
            <a:ext cx="2354072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5EEFD291-650A-40FD-A5ED-2DCE98AEB3E1}"/>
              </a:ext>
            </a:extLst>
          </p:cNvPr>
          <p:cNvSpPr/>
          <p:nvPr/>
        </p:nvSpPr>
        <p:spPr>
          <a:xfrm>
            <a:off x="3821229" y="3051208"/>
            <a:ext cx="4042611" cy="2551942"/>
          </a:xfrm>
          <a:custGeom>
            <a:avLst/>
            <a:gdLst>
              <a:gd name="connsiteX0" fmla="*/ 4042611 w 4042611"/>
              <a:gd name="connsiteY0" fmla="*/ 0 h 2551942"/>
              <a:gd name="connsiteX1" fmla="*/ 3089710 w 4042611"/>
              <a:gd name="connsiteY1" fmla="*/ 654518 h 2551942"/>
              <a:gd name="connsiteX2" fmla="*/ 2800952 w 4042611"/>
              <a:gd name="connsiteY2" fmla="*/ 2310064 h 2551942"/>
              <a:gd name="connsiteX3" fmla="*/ 481264 w 4042611"/>
              <a:gd name="connsiteY3" fmla="*/ 2502569 h 2551942"/>
              <a:gd name="connsiteX4" fmla="*/ 0 w 4042611"/>
              <a:gd name="connsiteY4" fmla="*/ 1915428 h 255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2611" h="2551942">
                <a:moveTo>
                  <a:pt x="4042611" y="0"/>
                </a:moveTo>
                <a:cubicBezTo>
                  <a:pt x="3669632" y="134753"/>
                  <a:pt x="3296653" y="269507"/>
                  <a:pt x="3089710" y="654518"/>
                </a:cubicBezTo>
                <a:cubicBezTo>
                  <a:pt x="2882767" y="1039529"/>
                  <a:pt x="3235693" y="2002056"/>
                  <a:pt x="2800952" y="2310064"/>
                </a:cubicBezTo>
                <a:cubicBezTo>
                  <a:pt x="2366211" y="2618073"/>
                  <a:pt x="948089" y="2568342"/>
                  <a:pt x="481264" y="2502569"/>
                </a:cubicBezTo>
                <a:cubicBezTo>
                  <a:pt x="14439" y="2436796"/>
                  <a:pt x="7219" y="2176112"/>
                  <a:pt x="0" y="191542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3571CFC-5076-4530-8B4A-3806568C121E}"/>
              </a:ext>
            </a:extLst>
          </p:cNvPr>
          <p:cNvSpPr/>
          <p:nvPr/>
        </p:nvSpPr>
        <p:spPr>
          <a:xfrm>
            <a:off x="5178392" y="2242686"/>
            <a:ext cx="2666197" cy="2117558"/>
          </a:xfrm>
          <a:custGeom>
            <a:avLst/>
            <a:gdLst>
              <a:gd name="connsiteX0" fmla="*/ 2666197 w 2666197"/>
              <a:gd name="connsiteY0" fmla="*/ 0 h 2117558"/>
              <a:gd name="connsiteX1" fmla="*/ 1597793 w 2666197"/>
              <a:gd name="connsiteY1" fmla="*/ 433137 h 2117558"/>
              <a:gd name="connsiteX2" fmla="*/ 0 w 2666197"/>
              <a:gd name="connsiteY2" fmla="*/ 2117558 h 21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6197" h="2117558">
                <a:moveTo>
                  <a:pt x="2666197" y="0"/>
                </a:moveTo>
                <a:cubicBezTo>
                  <a:pt x="2354178" y="40105"/>
                  <a:pt x="2042159" y="80211"/>
                  <a:pt x="1597793" y="433137"/>
                </a:cubicBezTo>
                <a:cubicBezTo>
                  <a:pt x="1153427" y="786063"/>
                  <a:pt x="229402" y="1878531"/>
                  <a:pt x="0" y="211755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935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EE15C3A1-36E5-4357-86CC-0AE235BD3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58F35288-1D10-47EF-98E9-2E2CD6228C38}"/>
              </a:ext>
            </a:extLst>
          </p:cNvPr>
          <p:cNvSpPr/>
          <p:nvPr/>
        </p:nvSpPr>
        <p:spPr>
          <a:xfrm>
            <a:off x="7391097" y="5034013"/>
            <a:ext cx="2686554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16D14F2-1C2F-42D9-AC1F-CCC0168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5541448" cy="4882706"/>
              </a:xfrm>
            </p:spPr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 distribution with speed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to calculating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(the index of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current cell at time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 with the speed of all passengers.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calculate the time a passenger needs to enter every cell and find out which total time of the two adjacent cells include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Partial summation</a:t>
                </a:r>
                <a:endParaRPr lang="zh-CN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5541448" cy="4882706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920510" y="5196335"/>
          <a:ext cx="6064490" cy="1211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1" name="AxMath" r:id="rId6" imgW="4685400" imgH="936360" progId="Equation.AxMath">
                  <p:embed/>
                </p:oleObj>
              </mc:Choice>
              <mc:Fallback>
                <p:oleObj name="AxMath" r:id="rId6" imgW="4685400" imgH="9363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0510" y="5196335"/>
                        <a:ext cx="6064490" cy="12119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69208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212768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756328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8299888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843448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387008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930568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474128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rot="5400000">
            <a:off x="7209720" y="3007286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>
            <a:off x="7209720" y="6147742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7212768" y="3129714"/>
            <a:ext cx="0" cy="31490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/>
          <p:cNvSpPr/>
          <p:nvPr/>
        </p:nvSpPr>
        <p:spPr>
          <a:xfrm rot="16200000">
            <a:off x="7239859" y="6120338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215642" y="4041127"/>
            <a:ext cx="256206" cy="523240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6990518" y="4237977"/>
            <a:ext cx="1277620" cy="0"/>
          </a:xfrm>
          <a:prstGeom prst="line">
            <a:avLst/>
          </a:prstGeom>
          <a:ln w="28575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8250359" y="4041127"/>
                <a:ext cx="199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359" y="4041127"/>
                <a:ext cx="199390" cy="369332"/>
              </a:xfrm>
              <a:prstGeom prst="rect">
                <a:avLst/>
              </a:prstGeom>
              <a:blipFill>
                <a:blip r:embed="rId8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5951394" y="2953684"/>
            <a:ext cx="197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2008A"/>
                </a:solidFill>
              </a:rPr>
              <a:t>Total time</a:t>
            </a:r>
            <a:endParaRPr lang="zh-CN" altLang="en-US" dirty="0">
              <a:solidFill>
                <a:srgbClr val="12008A"/>
              </a:solidFill>
            </a:endParaRPr>
          </a:p>
        </p:txBody>
      </p:sp>
      <p:sp>
        <p:nvSpPr>
          <p:cNvPr id="25" name="右大括号 24"/>
          <p:cNvSpPr/>
          <p:nvPr/>
        </p:nvSpPr>
        <p:spPr>
          <a:xfrm rot="5400000">
            <a:off x="9568618" y="2696007"/>
            <a:ext cx="180340" cy="52933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9031408" y="3138350"/>
                <a:ext cx="2341880" cy="646331"/>
              </a:xfrm>
              <a:prstGeom prst="rect">
                <a:avLst/>
              </a:prstGeom>
              <a:noFill/>
              <a:ln w="28575">
                <a:solidFill>
                  <a:srgbClr val="12008A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occurs in cell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zh-CN" dirty="0"/>
                  <a:t>, then we take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408" y="3138350"/>
                <a:ext cx="2341880" cy="646331"/>
              </a:xfrm>
              <a:prstGeom prst="rect">
                <a:avLst/>
              </a:prstGeom>
              <a:blipFill>
                <a:blip r:embed="rId9"/>
                <a:stretch>
                  <a:fillRect l="-1799" t="-3604" b="-10811"/>
                </a:stretch>
              </a:blipFill>
              <a:ln w="28575">
                <a:solidFill>
                  <a:srgbClr val="12008A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5960774" y="6109561"/>
                <a:ext cx="1976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12008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rgbClr val="12008A"/>
                  </a:solidFill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774" y="6109561"/>
                <a:ext cx="197612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84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0.00039 -0.04838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4838 L -0.00039 -0.10949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10949 L -3.95833E-6 -0.15972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15972 L -3.95833E-6 -0.21643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21643 L -3.95833E-6 -0.25092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25092 L -3.95833E-6 -0.325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325 L -3.95833E-6 -0.41389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41389 L -3.95833E-6 -0.45833 " pathEditMode="relative" rAng="0" ptsTypes="AA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5" grpId="2" animBg="1"/>
      <p:bldP spid="16" grpId="0" animBg="1"/>
      <p:bldP spid="16" grpId="1" animBg="1"/>
      <p:bldP spid="17" grpId="0" animBg="1"/>
      <p:bldP spid="17" grpId="1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3" grpId="7" animBg="1"/>
      <p:bldP spid="4" grpId="0" animBg="1"/>
      <p:bldP spid="22" grpId="0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8216962-66B4-48D4-96C1-ABAF59F2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C9AB6-AF2B-4C5E-959A-8C807C6F7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45" y="2222287"/>
            <a:ext cx="11634980" cy="3636511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overall recursion formula we get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Our model is linear until the final stage (or the first slide presented in this part), so according to the inverse proportional relationship between real-life velocity and the velocity in our model, we’ll get a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model. (this quality will be verified later in the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part)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did some algebraic simplifications and the final recursive result of the velocity can be written as below: (To simplify the variables, we abstract it into the form of linear combinations.)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Although the mathematical simplifications might seem trivial, but this equation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provides is THE FUNDAMENTAL BEDROCK for all the analyses &amp; optimization afterwards.</a:t>
            </a: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951223"/>
              </p:ext>
            </p:extLst>
          </p:nvPr>
        </p:nvGraphicFramePr>
        <p:xfrm>
          <a:off x="2548202" y="4900131"/>
          <a:ext cx="7095596" cy="17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4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8202" y="4900131"/>
                        <a:ext cx="7095596" cy="177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071CC0D-2EDC-4661-9102-C328C7087CA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2190EF-8E66-4192-827C-CFCA64A9191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774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F09506-741B-43A0-97D4-2C03C6AF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0" indent="0" algn="ctr">
                  <a:buClr>
                    <a:srgbClr val="110087"/>
                  </a:buClr>
                  <a:buSzPct val="88000"/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Tackling the remaining problems: the congestion state</a:t>
                </a:r>
              </a:p>
              <a:p>
                <a:pPr marL="0" indent="0" algn="ctr">
                  <a:buClr>
                    <a:srgbClr val="110087"/>
                  </a:buClr>
                  <a:buSzPct val="88000"/>
                  <a:buNone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Analysis of different states</a:t>
                </a:r>
              </a:p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Stowing luggage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stowing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time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represents the standard luggage stowing time of a passenger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</a:t>
                </a:r>
                <a:r>
                  <a:rPr lang="en-US" altLang="zh-CN" sz="1800" i="1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discompliance</a:t>
                </a:r>
                <a:r>
                  <a:rPr lang="en-US" altLang="zh-CN" sz="1800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index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of a passenger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higher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is, the longer stowing time a passenger needs</a:t>
                </a:r>
                <a:endParaRPr lang="zh-CN" altLang="en-US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Getting seated and offering seats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that a passenger needs to offer his seat is proportional to the number of cells separating his seat and the aisle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take the longest time to offer a seat among the row</a:t>
                </a: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914CEA09-BAE1-45E1-AB13-5D81A3F47F5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16AF31-334B-4976-B141-9A83E099F3A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3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3">
            <a:extLst>
              <a:ext uri="{FF2B5EF4-FFF2-40B4-BE49-F238E27FC236}">
                <a16:creationId xmlns:a16="http://schemas.microsoft.com/office/drawing/2014/main" id="{7DB97848-ADBE-46EF-8B95-23D676E98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30BCB-4AC3-42C4-B43A-F384CAE4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834808" cy="3636511"/>
          </a:xfrm>
        </p:spPr>
        <p:txBody>
          <a:bodyPr anchor="t">
            <a:normAutofit/>
          </a:bodyPr>
          <a:lstStyle/>
          <a:p>
            <a:pPr marL="0" indent="0" algn="ctr">
              <a:buClr>
                <a:srgbClr val="110087"/>
              </a:buClr>
              <a:buSzPct val="88000"/>
              <a:buNone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Clr>
                <a:srgbClr val="110087"/>
              </a:buClr>
              <a:buSzPct val="88000"/>
              <a:buNone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Analysis of different states</a:t>
            </a: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Getting seated and offering seats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time to offer seats can be calculated once given the original queue.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Reason –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preservation of sequence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in the queue.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0E902-A421-4BEF-B081-39D9CD2C26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3" b="16564"/>
          <a:stretch/>
        </p:blipFill>
        <p:spPr>
          <a:xfrm>
            <a:off x="3365977" y="4300737"/>
            <a:ext cx="5460047" cy="23839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39D721-5BEB-4402-9DBB-CA7C3C0E533B}"/>
              </a:ext>
            </a:extLst>
          </p:cNvPr>
          <p:cNvSpPr txBox="1"/>
          <p:nvPr/>
        </p:nvSpPr>
        <p:spPr>
          <a:xfrm>
            <a:off x="7069337" y="5959346"/>
            <a:ext cx="1756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</a:rPr>
              <a:t>Fig. Offering a seat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CBB72F7-B4EF-4CE8-B00E-7075F1736F3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B2732E-B3C0-41A2-B14C-A8AD5C92974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571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767793"/>
              </a:xfrm>
            </p:spPr>
            <p:txBody>
              <a:bodyPr anchor="t">
                <a:noAutofit/>
              </a:bodyPr>
              <a:lstStyle/>
              <a:p>
                <a:pPr marL="0" indent="0" algn="ctr"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Tackling the remaining problems: the congestion state</a:t>
                </a:r>
              </a:p>
              <a:p>
                <a:pPr marL="0" indent="0" algn="ctr">
                  <a:buNone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of states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state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parameters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determine passenger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state, and we define: 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0F007D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formula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recursive calculations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Out of convenience, the magnitudes of subscripts reflect the sequence in the queue</a:t>
                </a:r>
                <a:endParaRPr lang="en-US" altLang="zh-CN" sz="1800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76779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173454"/>
              </p:ext>
            </p:extLst>
          </p:nvPr>
        </p:nvGraphicFramePr>
        <p:xfrm>
          <a:off x="1801813" y="3967163"/>
          <a:ext cx="85867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2" name="AxMath" r:id="rId6" imgW="5456520" imgH="393120" progId="Equation.AxMath">
                  <p:embed/>
                </p:oleObj>
              </mc:Choice>
              <mc:Fallback>
                <p:oleObj name="AxMath" r:id="rId6" imgW="5456520" imgH="393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1813" y="3967163"/>
                        <a:ext cx="858678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780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interconversion of states</a:t>
            </a: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interconversion formula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used the following method to update the states.</a:t>
            </a:r>
          </a:p>
          <a:p>
            <a:pPr marL="457200" lvl="1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Below is shown the mechanism, which fits our flow chart as shown in the beginning.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It’s clear that the relationship remains linear. (Matrix multiplications)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839229"/>
              </p:ext>
            </p:extLst>
          </p:nvPr>
        </p:nvGraphicFramePr>
        <p:xfrm>
          <a:off x="3336441" y="3849038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2" name="AxMath" r:id="rId3" imgW="3784680" imgH="390960" progId="Equation.AxMath">
                  <p:embed/>
                </p:oleObj>
              </mc:Choice>
              <mc:Fallback>
                <p:oleObj name="AxMath" r:id="rId3" imgW="3784680" imgH="3909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6441" y="3849038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884309"/>
              </p:ext>
            </p:extLst>
          </p:nvPr>
        </p:nvGraphicFramePr>
        <p:xfrm>
          <a:off x="4899701" y="4799888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3" name="AxMath" r:id="rId5" imgW="1559880" imgH="848520" progId="Equation.AxMath">
                  <p:embed/>
                </p:oleObj>
              </mc:Choice>
              <mc:Fallback>
                <p:oleObj name="AxMath" r:id="rId5" imgW="1559880" imgH="84852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9701" y="4799888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75BB7DA7-A4CC-44FC-9F8C-511146314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BF9D4C-246C-4B24-9654-0907956D09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4925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Table of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Structure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Analysis of the Problem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Optimization and Its Applications (Disembarking)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Sensitivity Analysis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Extensions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Conclusion &amp; Reflection</a:t>
            </a:r>
            <a:endParaRPr lang="en-US" altLang="zh-CN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59AF6127-F7EF-4273-85C2-E6BCCA2B98F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8C9390-4CB7-4C73-B23C-E4D4AC1167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46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interconversion of states</a:t>
            </a: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Deleting from the queue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When a passenger reaches his seat, we delete him from the queue to update and continue with the calculations without affecting the previous algorithm.</a:t>
            </a:r>
          </a:p>
          <a:p>
            <a:endParaRPr lang="zh-CN" altLang="en-US" dirty="0">
              <a:latin typeface="+mn-lt"/>
            </a:endParaRP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F2150C4-5F21-4C4C-8B7E-AAA6495C211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95EB27-584F-4483-9D93-4F3BC1F5387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5456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Boarding Time (Total time)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Combine the previously discussed factors, and we get the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several new concepts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from stowing luggage to getting seated. </a:t>
                </a:r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wait others to offer their seats.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do not need to line in a queue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cell.</a:t>
                </a: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678186"/>
              </p:ext>
            </p:extLst>
          </p:nvPr>
        </p:nvGraphicFramePr>
        <p:xfrm>
          <a:off x="2292364" y="6008022"/>
          <a:ext cx="7607263" cy="62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5" name="AxMath" r:id="rId5" imgW="4158000" imgH="342360" progId="Equation.AxMath">
                  <p:embed/>
                </p:oleObj>
              </mc:Choice>
              <mc:Fallback>
                <p:oleObj name="AxMath" r:id="rId5" imgW="4158000" imgH="34236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2364" y="6008022"/>
                        <a:ext cx="7607263" cy="627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B193A8-64DB-4B53-A753-C9D302A76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483981"/>
              </p:ext>
            </p:extLst>
          </p:nvPr>
        </p:nvGraphicFramePr>
        <p:xfrm>
          <a:off x="4650064" y="4716250"/>
          <a:ext cx="2891865" cy="72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6" name="AxMath" r:id="rId7" imgW="1718604" imgH="431727" progId="Equation.AxMath">
                  <p:embed/>
                </p:oleObj>
              </mc:Choice>
              <mc:Fallback>
                <p:oleObj name="AxMath" r:id="rId7" imgW="1718604" imgH="431727" progId="Equation.AxMath">
                  <p:embed/>
                  <p:pic>
                    <p:nvPicPr>
                      <p:cNvPr id="0" name="Object 3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064" y="4716250"/>
                        <a:ext cx="2891865" cy="720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943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Boarding Time (Total time)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  <a:endParaRPr lang="en-US" altLang="zh-CN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Then, we can calculate the total time spent by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And the total time of boarding is:</a:t>
                </a: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9064"/>
              </p:ext>
            </p:extLst>
          </p:nvPr>
        </p:nvGraphicFramePr>
        <p:xfrm>
          <a:off x="5095524" y="2957471"/>
          <a:ext cx="2000953" cy="806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0" name="AxMath" r:id="rId5" imgW="1043640" imgH="421920" progId="Equation.AxMath">
                  <p:embed/>
                </p:oleObj>
              </mc:Choice>
              <mc:Fallback>
                <p:oleObj name="AxMath" r:id="rId5" imgW="1043640" imgH="4219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5524" y="2957471"/>
                        <a:ext cx="2000953" cy="806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380381"/>
              </p:ext>
            </p:extLst>
          </p:nvPr>
        </p:nvGraphicFramePr>
        <p:xfrm>
          <a:off x="5239265" y="4499106"/>
          <a:ext cx="1713471" cy="43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1" name="AxMath" r:id="rId7" imgW="1114200" imgH="282960" progId="Equation.AxMath">
                  <p:embed/>
                </p:oleObj>
              </mc:Choice>
              <mc:Fallback>
                <p:oleObj name="AxMath" r:id="rId7" imgW="1114200" imgH="2829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9265" y="4499106"/>
                        <a:ext cx="1713471" cy="43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F1F74AE3-89AF-4B88-B95D-93D31D75354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DC97D-D9A4-4D9D-BA69-F86E2A9F010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849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3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Optimization and Its Applications (Disembarking)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77139A6-B06E-4614-9600-ACBD96EA047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50463A-5373-43CA-A56F-DC7A962A60E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459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843531"/>
              </a:xfrm>
            </p:spPr>
            <p:txBody>
              <a:bodyPr anchor="t">
                <a:noAutofit/>
              </a:bodyPr>
              <a:lstStyle/>
              <a:p>
                <a:pPr marL="0" indent="0" algn="ctr">
                  <a:buNone/>
                </a:pPr>
                <a:r>
                  <a:rPr lang="en-US" altLang="zh-CN" b="1" dirty="0" err="1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discussion into the deep meanings of </a:t>
                </a:r>
                <a:r>
                  <a:rPr lang="en-US" altLang="zh-CN" b="1" dirty="0" err="1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definition of </a:t>
                </a:r>
                <a:r>
                  <a:rPr lang="en-US" altLang="zh-CN" sz="1800" i="1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Background (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qualitative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hope that more aisle cells are occupied (meaning that there are passengers stowing luggage in that cell), thereby enhancing boarding efficiency.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Our definition on </a:t>
                </a:r>
                <a:r>
                  <a:rPr lang="en-US" altLang="zh-CN" sz="1800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657350" lvl="3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Aisle occupation rate in brief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Suppose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cells occupied in total and a total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aisle cells.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84353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75580"/>
              </p:ext>
            </p:extLst>
          </p:nvPr>
        </p:nvGraphicFramePr>
        <p:xfrm>
          <a:off x="4232685" y="5789259"/>
          <a:ext cx="3726630" cy="62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2" name="AxMath" r:id="rId5" imgW="2198160" imgH="366120" progId="Equation.AxMath">
                  <p:embed/>
                </p:oleObj>
              </mc:Choice>
              <mc:Fallback>
                <p:oleObj name="AxMath" r:id="rId5" imgW="2198160" imgH="3661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685" y="5789259"/>
                        <a:ext cx="3726630" cy="62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B74458D7-9E1A-423C-A2D3-4362F99C098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25622-EA02-4952-AD13-21CFBBE74B8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92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FF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Model basis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(semi-quantitative analysis)</a:t>
            </a:r>
            <a:endParaRPr lang="zh-CN" altLang="en-US" sz="1800" dirty="0"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93" y="3401067"/>
            <a:ext cx="8632814" cy="3094326"/>
          </a:xfrm>
          <a:prstGeom prst="rect">
            <a:avLst/>
          </a:prstGeom>
        </p:spPr>
      </p:pic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9DC9CC3-9A40-41E3-B1AD-0BE0F81127A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8DE0DD-DEE7-4FBF-BA6B-38AA81C4342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360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222287"/>
            <a:ext cx="6486962" cy="3636511"/>
          </a:xfrm>
        </p:spPr>
        <p:txBody>
          <a:bodyPr anchor="t">
            <a:noAutofit/>
          </a:bodyPr>
          <a:lstStyle/>
          <a:p>
            <a:pPr marL="0" indent="0" algn="ctr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FF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Mathematical deduction (quantitative analysis)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1 (the optimality of all cells being occupied)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This claim, on the other hand, also justified our model.</a:t>
            </a:r>
          </a:p>
          <a:p>
            <a:pPr marL="1657350" lvl="3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adjustment method &amp; analysis on idealistic circumstances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2 will appear later in the TETA and Flying Wing part.</a:t>
            </a:r>
          </a:p>
          <a:p>
            <a:endParaRPr lang="zh-CN" altLang="en-US" dirty="0">
              <a:latin typeface="+mn-lt"/>
            </a:endParaRPr>
          </a:p>
        </p:txBody>
      </p:sp>
      <p:pic>
        <p:nvPicPr>
          <p:cNvPr id="5" name="内容占位符 11">
            <a:extLst>
              <a:ext uri="{FF2B5EF4-FFF2-40B4-BE49-F238E27FC236}">
                <a16:creationId xmlns:a16="http://schemas.microsoft.com/office/drawing/2014/main" id="{493C1976-DF83-48BE-84DE-FC1B4ECC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83" y="3687943"/>
            <a:ext cx="4627418" cy="31700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cxnSp>
        <p:nvCxnSpPr>
          <p:cNvPr id="6" name="直接箭头连接符 5"/>
          <p:cNvCxnSpPr/>
          <p:nvPr/>
        </p:nvCxnSpPr>
        <p:spPr>
          <a:xfrm flipH="1">
            <a:off x="8323118" y="2970241"/>
            <a:ext cx="1256098" cy="1070301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833249" y="2647076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We’ll not elaborate on the essay-based strict proof.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9D07288-F4A6-44AB-A12E-A6ED2A6F8C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A4C002-2A77-41E5-9FCB-1BC492D5C1D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3897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Modelling &amp; Optimization of Disembarking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F4148-4CBF-443B-9E2E-A7A7900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0361" cy="4188525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starting point and destination of the passengers are exchanged.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aisles are maximally </a:t>
            </a:r>
            <a:r>
              <a:rPr lang="en-US" altLang="zh-CN" dirty="0" err="1">
                <a:latin typeface="+mn-lt"/>
                <a:cs typeface="Times New Roman" panose="02020603050405020304" pitchFamily="18" charset="0"/>
              </a:rPr>
              <a:t>utilised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 in terms of </a:t>
            </a:r>
            <a:r>
              <a:rPr lang="en-US" altLang="zh-CN" b="1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There’s </a:t>
            </a:r>
            <a:r>
              <a:rPr lang="en-US" altLang="zh-CN" b="1" dirty="0">
                <a:latin typeface="+mn-lt"/>
                <a:cs typeface="Times New Roman" panose="02020603050405020304" pitchFamily="18" charset="0"/>
              </a:rPr>
              <a:t>no possibility of offering cells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, for the aisle is blocked when passengers are getting the luggage out.</a:t>
            </a:r>
            <a:endParaRPr lang="en-US" altLang="zh-CN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Passengers queue as the ideal way, having higher </a:t>
            </a:r>
            <a:r>
              <a:rPr lang="en-US" altLang="zh-CN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 than boarding. Therefore</a:t>
            </a:r>
            <a:r>
              <a:rPr lang="en-US" altLang="zh-CN" b="1" dirty="0">
                <a:latin typeface="+mn-lt"/>
                <a:cs typeface="Times New Roman" panose="02020603050405020304" pitchFamily="18" charset="0"/>
              </a:rPr>
              <a:t>, the time needed is shorter than boarding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73" y="2222287"/>
            <a:ext cx="5889525" cy="37109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58395" y="6032938"/>
            <a:ext cx="415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</a:rPr>
              <a:t>Fig. The optimal disembarking strategy</a:t>
            </a:r>
            <a:endParaRPr lang="zh-CN" altLang="en-US" sz="1400" b="1" dirty="0">
              <a:solidFill>
                <a:srgbClr val="0F007B"/>
              </a:solidFill>
            </a:endParaRPr>
          </a:p>
        </p:txBody>
      </p: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E6C1F40-90F2-4934-800D-150A4EC500C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CD6216-62C6-4019-AA31-454926B96F9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6574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Horizontal Optimization (Satisfactory Index)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9" y="2222287"/>
            <a:ext cx="11313592" cy="4727153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Measures the dissatisfaction of passengers.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marL="457200" lvl="1" indent="0"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D9548-C67E-4764-BDC9-096D5A956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23" y="3856097"/>
            <a:ext cx="7345754" cy="29104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65211" y="2699087"/>
            <a:ext cx="3951890" cy="923330"/>
          </a:xfrm>
          <a:prstGeom prst="rect">
            <a:avLst/>
          </a:prstGeom>
          <a:noFill/>
          <a:ln w="28575">
            <a:solidFill>
              <a:srgbClr val="150264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total dissatisfaction is the weighted sum of the three factors, the weight respectively 1, 250 and 10.</a:t>
            </a:r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7421651" y="2586097"/>
            <a:ext cx="314960" cy="108712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5AC7BF5-6B92-41AF-BC52-615B57E4360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6CFD9A-C91D-462B-AE8C-91FBF668B99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204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73380" y="-326474"/>
            <a:ext cx="12938760" cy="851916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269840" y="198801"/>
            <a:ext cx="10124574" cy="5791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38"/>
          <a:stretch/>
        </p:blipFill>
        <p:spPr>
          <a:xfrm>
            <a:off x="269840" y="31888"/>
            <a:ext cx="10124574" cy="158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4215649" y="2555149"/>
            <a:ext cx="7976350" cy="4239500"/>
            <a:chOff x="4215649" y="2555149"/>
            <a:chExt cx="7976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215649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/>
            <a:stretch/>
          </p:blipFill>
          <p:spPr>
            <a:xfrm>
              <a:off x="5899518" y="2555149"/>
              <a:ext cx="6292481" cy="4239500"/>
            </a:xfrm>
            <a:prstGeom prst="rect">
              <a:avLst/>
            </a:prstGeom>
          </p:spPr>
        </p:pic>
      </p:grpSp>
      <p:sp>
        <p:nvSpPr>
          <p:cNvPr id="2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C668DA1C-7FE8-48B1-9A2D-82811378BD4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4EC81E-40C7-454C-868E-CCCE1107FBB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27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1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The Structure of Our </a:t>
            </a:r>
            <a:r>
              <a:rPr lang="en-US" altLang="zh-CN" dirty="0">
                <a:latin typeface="+mj-lt"/>
              </a:rPr>
              <a:t>M</a:t>
            </a:r>
            <a:r>
              <a:rPr lang="en-US" altLang="zh-CN" b="1" dirty="0">
                <a:latin typeface="+mj-lt"/>
              </a:rPr>
              <a:t>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D34D7B9-780C-4E33-905F-D19BD2A93A13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080F05-10CB-4D7F-B481-400962DB79F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12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Results of Simulation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448217-289C-44BB-AD46-CAA1E6DB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Shortest time: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Steffen Sub-Perfect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Most Satisfactory: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Back to Front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4545614" y="2011680"/>
            <a:ext cx="7429519" cy="4829156"/>
            <a:chOff x="4064370" y="2555149"/>
            <a:chExt cx="6522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064370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 r="22312"/>
            <a:stretch/>
          </p:blipFill>
          <p:spPr>
            <a:xfrm>
              <a:off x="5748239" y="2555149"/>
              <a:ext cx="4838481" cy="4239500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6" t="64411" b="18094"/>
          <a:stretch/>
        </p:blipFill>
        <p:spPr>
          <a:xfrm>
            <a:off x="3943767" y="5435764"/>
            <a:ext cx="1461977" cy="741681"/>
          </a:xfrm>
          <a:prstGeom prst="rect">
            <a:avLst/>
          </a:prstGeom>
        </p:spPr>
      </p:pic>
      <p:sp>
        <p:nvSpPr>
          <p:cNvPr id="18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0E6D6F99-367A-480D-807E-1145F0E47A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864269-82E6-4E33-9BA2-125597F787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26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4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Sensitivity Analysis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2BE894C9-A1D3-4D28-A54F-B7601CAE9F9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D80F57-AF09-47F1-8D5A-4F841BEC2D3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105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671060" y="2222287"/>
            <a:ext cx="459953" cy="4599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>
            <a:off x="5392435" y="2251508"/>
            <a:ext cx="703564" cy="430732"/>
          </a:xfrm>
          <a:custGeom>
            <a:avLst/>
            <a:gdLst>
              <a:gd name="connsiteX0" fmla="*/ 0 w 703564"/>
              <a:gd name="connsiteY0" fmla="*/ 430732 h 430732"/>
              <a:gd name="connsiteX1" fmla="*/ 274320 w 703564"/>
              <a:gd name="connsiteY1" fmla="*/ 11632 h 430732"/>
              <a:gd name="connsiteX2" fmla="*/ 655320 w 703564"/>
              <a:gd name="connsiteY2" fmla="*/ 118312 h 430732"/>
              <a:gd name="connsiteX3" fmla="*/ 685800 w 703564"/>
              <a:gd name="connsiteY3" fmla="*/ 133552 h 4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564" h="430732">
                <a:moveTo>
                  <a:pt x="0" y="430732"/>
                </a:moveTo>
                <a:cubicBezTo>
                  <a:pt x="82550" y="247217"/>
                  <a:pt x="165100" y="63702"/>
                  <a:pt x="274320" y="11632"/>
                </a:cubicBezTo>
                <a:cubicBezTo>
                  <a:pt x="383540" y="-40438"/>
                  <a:pt x="586740" y="97992"/>
                  <a:pt x="655320" y="118312"/>
                </a:cubicBezTo>
                <a:cubicBezTo>
                  <a:pt x="723900" y="138632"/>
                  <a:pt x="704850" y="136092"/>
                  <a:pt x="685800" y="1335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32680" y="4363720"/>
            <a:ext cx="198333" cy="670560"/>
            <a:chOff x="4932680" y="4363720"/>
            <a:chExt cx="198333" cy="67056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932680" y="4500880"/>
              <a:ext cx="198333" cy="3657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5399948" y="4363720"/>
            <a:ext cx="198333" cy="670560"/>
            <a:chOff x="4940193" y="4363720"/>
            <a:chExt cx="198333" cy="67056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940193" y="4650740"/>
              <a:ext cx="198333" cy="96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A9DA9DB8-2D94-4AD6-9A36-70D1D109484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AD4968-A120-4BFE-9220-ED4E013BBD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9511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</p:spPr>
            <p:txBody>
              <a:bodyPr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Boarding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Far More Sensitive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than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 Method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Randomized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Boarding Sequence can result in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Immeasurable Effects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 Method Performs the Best Overall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are the least sensitive, but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Overall Time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satisfy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distinguish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from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A128B1A-2D8C-452B-A63C-9680FB38943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CD0104-E2FA-4EFB-BC01-AACAD610410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2965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5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Extensions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9A8DDF3-8E64-4BBD-8723-C8AAFC92642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A125B-DF61-440C-BDC8-A5BB389E9CE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398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(Coordinates)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3407848" cy="503195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Flying Wing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adopted three-dimensional coordinates.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see every block as independent parts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22676" y="2077212"/>
            <a:ext cx="8841511" cy="4423233"/>
            <a:chOff x="2779776" y="1975612"/>
            <a:chExt cx="8841511" cy="4423233"/>
          </a:xfrm>
        </p:grpSpPr>
        <p:grpSp>
          <p:nvGrpSpPr>
            <p:cNvPr id="8" name="组合 7"/>
            <p:cNvGrpSpPr/>
            <p:nvPr/>
          </p:nvGrpSpPr>
          <p:grpSpPr>
            <a:xfrm>
              <a:off x="4553434" y="1975612"/>
              <a:ext cx="7067853" cy="4423233"/>
              <a:chOff x="2562074" y="1975612"/>
              <a:chExt cx="7067853" cy="442323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074" y="1975612"/>
                <a:ext cx="7067853" cy="416102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4191000" y="6075680"/>
                <a:ext cx="3810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Fig. Division of coordinates in Flying Wing</a:t>
                </a:r>
                <a:endParaRPr lang="zh-CN" altLang="en-US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232400" y="2814320"/>
              <a:ext cx="6202680" cy="34544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10" idx="3"/>
            </p:cNvCxnSpPr>
            <p:nvPr/>
          </p:nvCxnSpPr>
          <p:spPr>
            <a:xfrm flipV="1">
              <a:off x="4322064" y="3078480"/>
              <a:ext cx="2340864" cy="2029968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779776" y="4946865"/>
              <a:ext cx="1542288" cy="323165"/>
            </a:xfrm>
            <a:prstGeom prst="rect">
              <a:avLst/>
            </a:prstGeom>
            <a:noFill/>
            <a:ln w="28575">
              <a:solidFill>
                <a:srgbClr val="0F007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Aisle Cells</a:t>
              </a:r>
              <a:endParaRPr lang="zh-CN" altLang="en-US" sz="1500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6716268" y="4232656"/>
              <a:ext cx="2491232" cy="345440"/>
            </a:xfrm>
            <a:prstGeom prst="rect">
              <a:avLst/>
            </a:prstGeom>
            <a:solidFill>
              <a:schemeClr val="accent6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7" idx="3"/>
            </p:cNvCxnSpPr>
            <p:nvPr/>
          </p:nvCxnSpPr>
          <p:spPr>
            <a:xfrm>
              <a:off x="4314305" y="5564632"/>
              <a:ext cx="3519055" cy="0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79776" y="5403049"/>
              <a:ext cx="1534529" cy="323165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Aisle Cells</a:t>
              </a:r>
              <a:endParaRPr lang="zh-CN" altLang="en-US" sz="15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5E9044C-18B2-44C9-8091-41432A5707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8A1E43-5DA4-42E4-8B01-761EA31B9B7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3839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(Coordinates)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084" y="1885951"/>
            <a:ext cx="11769833" cy="4617995"/>
            <a:chOff x="211084" y="1885951"/>
            <a:chExt cx="11769833" cy="461799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43" b="1"/>
            <a:stretch/>
          </p:blipFill>
          <p:spPr>
            <a:xfrm>
              <a:off x="211084" y="1885951"/>
              <a:ext cx="11769833" cy="446781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191000" y="6180781"/>
              <a:ext cx="381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Division of coordinates in TETA</a:t>
              </a:r>
              <a:endParaRPr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0DD0ABF7-6C20-4892-88E9-BA6B5DB3FF5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3B3045-A5C5-473E-8109-23D53EB3B6A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8546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81950" cy="970450"/>
          </a:xfrm>
        </p:spPr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</a:t>
            </a:r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Claim 2 – Optimization based on occupational rate</a:t>
                </a:r>
                <a:endParaRPr lang="en-US" altLang="zh-CN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Determining the priority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Main cells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Block cells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efficiency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introduce this variable solely for the purpose of qualitative analysis of multiple blocks.</a:t>
                </a:r>
              </a:p>
            </p:txBody>
          </p:sp>
        </mc:Choice>
        <mc:Fallback xmlns="">
          <p:sp>
            <p:nvSpPr>
              <p:cNvPr id="5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371" y="2426397"/>
            <a:ext cx="9455258" cy="143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4C07125-D96C-4FBA-853B-7DB8E3351AE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6D875C-45FC-4D9F-912E-D4D7B4C55B7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3061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0025" cy="970450"/>
          </a:xfrm>
        </p:spPr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</a:t>
            </a:r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11480" y="2291440"/>
            <a:ext cx="7591676" cy="3150238"/>
            <a:chOff x="411480" y="2291440"/>
            <a:chExt cx="7591676" cy="315023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" y="2291440"/>
              <a:ext cx="7591676" cy="275300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168963" y="5133901"/>
              <a:ext cx="6076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</a:rPr>
                <a:t>Fig. Flow chart for the optimal boarding method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8401632" y="1980111"/>
            <a:ext cx="3565014" cy="2176600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1632" y="4156710"/>
            <a:ext cx="3565014" cy="2584449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80304" y="5808514"/>
            <a:ext cx="2450592" cy="323165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Two block division schemes</a:t>
            </a:r>
            <a:endParaRPr lang="zh-CN" altLang="en-US" sz="15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516368" y="3667940"/>
            <a:ext cx="885264" cy="2123260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959000" y="5942594"/>
            <a:ext cx="442632" cy="196078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4C9FE219-7B61-4A77-97AB-BDBC7F6C7C0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941904-929D-4E1C-8741-C4CD1D27B28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0603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(Conclusions)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35961" y="2075983"/>
                <a:ext cx="4009320" cy="4510109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Regional optimum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Steffen sub-perfect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The key of our model – maintaining optimality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Boarding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+mn-lt"/>
                  </a:rPr>
                  <a:t> </a:t>
                </a:r>
                <a:r>
                  <a:rPr lang="en-US" altLang="zh-CN" sz="1800" dirty="0">
                    <a:latin typeface="+mn-lt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</a:rPr>
                  <a:t> (inner to outer)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i="1" dirty="0">
                    <a:latin typeface="+mn-lt"/>
                  </a:rPr>
                  <a:t>Backup Passengers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Greedy Algorithm</a:t>
                </a: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5961" y="2075983"/>
                <a:ext cx="4009320" cy="45101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75" y="2241038"/>
            <a:ext cx="3208866" cy="169587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460593" y="4433419"/>
            <a:ext cx="3552567" cy="2152673"/>
            <a:chOff x="6489699" y="2786848"/>
            <a:chExt cx="5223607" cy="3165237"/>
          </a:xfrm>
        </p:grpSpPr>
        <p:sp>
          <p:nvSpPr>
            <p:cNvPr id="6" name="文本框 5"/>
            <p:cNvSpPr txBox="1"/>
            <p:nvPr/>
          </p:nvSpPr>
          <p:spPr>
            <a:xfrm>
              <a:off x="7367295" y="5499537"/>
              <a:ext cx="3468414" cy="45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Ideal Boarding Scheme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89699" y="2786848"/>
              <a:ext cx="5223607" cy="2692983"/>
            </a:xfrm>
            <a:custGeom>
              <a:avLst/>
              <a:gdLst>
                <a:gd name="connsiteX0" fmla="*/ 2858338 w 6345741"/>
                <a:gd name="connsiteY0" fmla="*/ 0 h 3271489"/>
                <a:gd name="connsiteX1" fmla="*/ 4720849 w 6345741"/>
                <a:gd name="connsiteY1" fmla="*/ 0 h 3271489"/>
                <a:gd name="connsiteX2" fmla="*/ 4690906 w 6345741"/>
                <a:gd name="connsiteY2" fmla="*/ 25689 h 3271489"/>
                <a:gd name="connsiteX3" fmla="*/ 4632167 w 6345741"/>
                <a:gd name="connsiteY3" fmla="*/ 76013 h 3271489"/>
                <a:gd name="connsiteX4" fmla="*/ 4602332 w 6345741"/>
                <a:gd name="connsiteY4" fmla="*/ 97027 h 3271489"/>
                <a:gd name="connsiteX5" fmla="*/ 4602588 w 6345741"/>
                <a:gd name="connsiteY5" fmla="*/ 95896 h 3271489"/>
                <a:gd name="connsiteX6" fmla="*/ 4601521 w 6345741"/>
                <a:gd name="connsiteY6" fmla="*/ 97598 h 3271489"/>
                <a:gd name="connsiteX7" fmla="*/ 4602332 w 6345741"/>
                <a:gd name="connsiteY7" fmla="*/ 97027 h 3271489"/>
                <a:gd name="connsiteX8" fmla="*/ 4602115 w 6345741"/>
                <a:gd name="connsiteY8" fmla="*/ 97985 h 3271489"/>
                <a:gd name="connsiteX9" fmla="*/ 4555967 w 6345741"/>
                <a:gd name="connsiteY9" fmla="*/ 139513 h 3271489"/>
                <a:gd name="connsiteX10" fmla="*/ 4505167 w 6345741"/>
                <a:gd name="connsiteY10" fmla="*/ 177613 h 3271489"/>
                <a:gd name="connsiteX11" fmla="*/ 4467067 w 6345741"/>
                <a:gd name="connsiteY11" fmla="*/ 228413 h 3271489"/>
                <a:gd name="connsiteX12" fmla="*/ 4454367 w 6345741"/>
                <a:gd name="connsiteY12" fmla="*/ 406213 h 3271489"/>
                <a:gd name="connsiteX13" fmla="*/ 4479767 w 6345741"/>
                <a:gd name="connsiteY13" fmla="*/ 520513 h 3271489"/>
                <a:gd name="connsiteX14" fmla="*/ 4505167 w 6345741"/>
                <a:gd name="connsiteY14" fmla="*/ 596713 h 3271489"/>
                <a:gd name="connsiteX15" fmla="*/ 4555967 w 6345741"/>
                <a:gd name="connsiteY15" fmla="*/ 672913 h 3271489"/>
                <a:gd name="connsiteX16" fmla="*/ 4568667 w 6345741"/>
                <a:gd name="connsiteY16" fmla="*/ 711013 h 3271489"/>
                <a:gd name="connsiteX17" fmla="*/ 4619467 w 6345741"/>
                <a:gd name="connsiteY17" fmla="*/ 774513 h 3271489"/>
                <a:gd name="connsiteX18" fmla="*/ 4682967 w 6345741"/>
                <a:gd name="connsiteY18" fmla="*/ 838013 h 3271489"/>
                <a:gd name="connsiteX19" fmla="*/ 4733767 w 6345741"/>
                <a:gd name="connsiteY19" fmla="*/ 901513 h 3271489"/>
                <a:gd name="connsiteX20" fmla="*/ 4822667 w 6345741"/>
                <a:gd name="connsiteY20" fmla="*/ 1003113 h 3271489"/>
                <a:gd name="connsiteX21" fmla="*/ 4860767 w 6345741"/>
                <a:gd name="connsiteY21" fmla="*/ 1041213 h 3271489"/>
                <a:gd name="connsiteX22" fmla="*/ 4987767 w 6345741"/>
                <a:gd name="connsiteY22" fmla="*/ 1092013 h 3271489"/>
                <a:gd name="connsiteX23" fmla="*/ 5521167 w 6345741"/>
                <a:gd name="connsiteY23" fmla="*/ 1104713 h 3271489"/>
                <a:gd name="connsiteX24" fmla="*/ 5825967 w 6345741"/>
                <a:gd name="connsiteY24" fmla="*/ 1079313 h 3271489"/>
                <a:gd name="connsiteX25" fmla="*/ 5902167 w 6345741"/>
                <a:gd name="connsiteY25" fmla="*/ 1066613 h 3271489"/>
                <a:gd name="connsiteX26" fmla="*/ 5952967 w 6345741"/>
                <a:gd name="connsiteY26" fmla="*/ 1053913 h 3271489"/>
                <a:gd name="connsiteX27" fmla="*/ 6333967 w 6345741"/>
                <a:gd name="connsiteY27" fmla="*/ 1041213 h 3271489"/>
                <a:gd name="connsiteX28" fmla="*/ 6342433 w 6345741"/>
                <a:gd name="connsiteY28" fmla="*/ 1043653 h 3271489"/>
                <a:gd name="connsiteX29" fmla="*/ 6345741 w 6345741"/>
                <a:gd name="connsiteY29" fmla="*/ 1044653 h 3271489"/>
                <a:gd name="connsiteX30" fmla="*/ 6345741 w 6345741"/>
                <a:gd name="connsiteY30" fmla="*/ 2165668 h 3271489"/>
                <a:gd name="connsiteX31" fmla="*/ 6308567 w 6345741"/>
                <a:gd name="connsiteY31" fmla="*/ 2171513 h 3271489"/>
                <a:gd name="connsiteX32" fmla="*/ 6194267 w 6345741"/>
                <a:gd name="connsiteY32" fmla="*/ 2196913 h 3271489"/>
                <a:gd name="connsiteX33" fmla="*/ 6105367 w 6345741"/>
                <a:gd name="connsiteY33" fmla="*/ 2209613 h 3271489"/>
                <a:gd name="connsiteX34" fmla="*/ 6105367 w 6345741"/>
                <a:gd name="connsiteY34" fmla="*/ 2387413 h 3271489"/>
                <a:gd name="connsiteX35" fmla="*/ 6118067 w 6345741"/>
                <a:gd name="connsiteY35" fmla="*/ 2514413 h 3271489"/>
                <a:gd name="connsiteX36" fmla="*/ 6130767 w 6345741"/>
                <a:gd name="connsiteY36" fmla="*/ 2552513 h 3271489"/>
                <a:gd name="connsiteX37" fmla="*/ 6156167 w 6345741"/>
                <a:gd name="connsiteY37" fmla="*/ 2628713 h 3271489"/>
                <a:gd name="connsiteX38" fmla="*/ 6181567 w 6345741"/>
                <a:gd name="connsiteY38" fmla="*/ 2704913 h 3271489"/>
                <a:gd name="connsiteX39" fmla="*/ 6206967 w 6345741"/>
                <a:gd name="connsiteY39" fmla="*/ 2882713 h 3271489"/>
                <a:gd name="connsiteX40" fmla="*/ 6232367 w 6345741"/>
                <a:gd name="connsiteY40" fmla="*/ 2997013 h 3271489"/>
                <a:gd name="connsiteX41" fmla="*/ 6245067 w 6345741"/>
                <a:gd name="connsiteY41" fmla="*/ 3035113 h 3271489"/>
                <a:gd name="connsiteX42" fmla="*/ 6283167 w 6345741"/>
                <a:gd name="connsiteY42" fmla="*/ 3149413 h 3271489"/>
                <a:gd name="connsiteX43" fmla="*/ 6301648 w 6345741"/>
                <a:gd name="connsiteY43" fmla="*/ 3237200 h 3271489"/>
                <a:gd name="connsiteX44" fmla="*/ 6304284 w 6345741"/>
                <a:gd name="connsiteY44" fmla="*/ 3271489 h 3271489"/>
                <a:gd name="connsiteX45" fmla="*/ 4141961 w 6345741"/>
                <a:gd name="connsiteY45" fmla="*/ 3271489 h 3271489"/>
                <a:gd name="connsiteX46" fmla="*/ 4136867 w 6345741"/>
                <a:gd name="connsiteY46" fmla="*/ 3263713 h 3271489"/>
                <a:gd name="connsiteX47" fmla="*/ 4060667 w 6345741"/>
                <a:gd name="connsiteY47" fmla="*/ 3238313 h 3271489"/>
                <a:gd name="connsiteX48" fmla="*/ 4022567 w 6345741"/>
                <a:gd name="connsiteY48" fmla="*/ 3200213 h 3271489"/>
                <a:gd name="connsiteX49" fmla="*/ 3984467 w 6345741"/>
                <a:gd name="connsiteY49" fmla="*/ 3174813 h 3271489"/>
                <a:gd name="connsiteX50" fmla="*/ 3933667 w 6345741"/>
                <a:gd name="connsiteY50" fmla="*/ 3136713 h 3271489"/>
                <a:gd name="connsiteX51" fmla="*/ 3882867 w 6345741"/>
                <a:gd name="connsiteY51" fmla="*/ 3162113 h 3271489"/>
                <a:gd name="connsiteX52" fmla="*/ 3908267 w 6345741"/>
                <a:gd name="connsiteY52" fmla="*/ 3238313 h 3271489"/>
                <a:gd name="connsiteX53" fmla="*/ 3912683 w 6345741"/>
                <a:gd name="connsiteY53" fmla="*/ 3271489 h 3271489"/>
                <a:gd name="connsiteX54" fmla="*/ 1281663 w 6345741"/>
                <a:gd name="connsiteY54" fmla="*/ 3271489 h 3271489"/>
                <a:gd name="connsiteX55" fmla="*/ 1262144 w 6345741"/>
                <a:gd name="connsiteY55" fmla="*/ 3262433 h 3271489"/>
                <a:gd name="connsiteX56" fmla="*/ 1241267 w 6345741"/>
                <a:gd name="connsiteY56" fmla="*/ 3238313 h 3271489"/>
                <a:gd name="connsiteX57" fmla="*/ 1228567 w 6345741"/>
                <a:gd name="connsiteY57" fmla="*/ 3136713 h 3271489"/>
                <a:gd name="connsiteX58" fmla="*/ 1241267 w 6345741"/>
                <a:gd name="connsiteY58" fmla="*/ 3073213 h 3271489"/>
                <a:gd name="connsiteX59" fmla="*/ 1266667 w 6345741"/>
                <a:gd name="connsiteY59" fmla="*/ 2997013 h 3271489"/>
                <a:gd name="connsiteX60" fmla="*/ 1266667 w 6345741"/>
                <a:gd name="connsiteY60" fmla="*/ 2743013 h 3271489"/>
                <a:gd name="connsiteX61" fmla="*/ 1190467 w 6345741"/>
                <a:gd name="connsiteY61" fmla="*/ 2692213 h 3271489"/>
                <a:gd name="connsiteX62" fmla="*/ 1152367 w 6345741"/>
                <a:gd name="connsiteY62" fmla="*/ 2679513 h 3271489"/>
                <a:gd name="connsiteX63" fmla="*/ 1076167 w 6345741"/>
                <a:gd name="connsiteY63" fmla="*/ 2628713 h 3271489"/>
                <a:gd name="connsiteX64" fmla="*/ 936467 w 6345741"/>
                <a:gd name="connsiteY64" fmla="*/ 2590613 h 3271489"/>
                <a:gd name="connsiteX65" fmla="*/ 860267 w 6345741"/>
                <a:gd name="connsiteY65" fmla="*/ 2552513 h 3271489"/>
                <a:gd name="connsiteX66" fmla="*/ 822167 w 6345741"/>
                <a:gd name="connsiteY66" fmla="*/ 2539813 h 3271489"/>
                <a:gd name="connsiteX67" fmla="*/ 784067 w 6345741"/>
                <a:gd name="connsiteY67" fmla="*/ 2514413 h 3271489"/>
                <a:gd name="connsiteX68" fmla="*/ 733267 w 6345741"/>
                <a:gd name="connsiteY68" fmla="*/ 2489013 h 3271489"/>
                <a:gd name="connsiteX69" fmla="*/ 669767 w 6345741"/>
                <a:gd name="connsiteY69" fmla="*/ 2374713 h 3271489"/>
                <a:gd name="connsiteX70" fmla="*/ 644367 w 6345741"/>
                <a:gd name="connsiteY70" fmla="*/ 2336613 h 3271489"/>
                <a:gd name="connsiteX71" fmla="*/ 618967 w 6345741"/>
                <a:gd name="connsiteY71" fmla="*/ 2285813 h 3271489"/>
                <a:gd name="connsiteX72" fmla="*/ 606267 w 6345741"/>
                <a:gd name="connsiteY72" fmla="*/ 2247713 h 3271489"/>
                <a:gd name="connsiteX73" fmla="*/ 428467 w 6345741"/>
                <a:gd name="connsiteY73" fmla="*/ 2235013 h 3271489"/>
                <a:gd name="connsiteX74" fmla="*/ 352267 w 6345741"/>
                <a:gd name="connsiteY74" fmla="*/ 2285813 h 3271489"/>
                <a:gd name="connsiteX75" fmla="*/ 136367 w 6345741"/>
                <a:gd name="connsiteY75" fmla="*/ 2298513 h 3271489"/>
                <a:gd name="connsiteX76" fmla="*/ 60167 w 6345741"/>
                <a:gd name="connsiteY76" fmla="*/ 2285813 h 3271489"/>
                <a:gd name="connsiteX77" fmla="*/ 11558 w 6345741"/>
                <a:gd name="connsiteY77" fmla="*/ 2279488 h 3271489"/>
                <a:gd name="connsiteX78" fmla="*/ 0 w 6345741"/>
                <a:gd name="connsiteY78" fmla="*/ 2277506 h 3271489"/>
                <a:gd name="connsiteX79" fmla="*/ 0 w 6345741"/>
                <a:gd name="connsiteY79" fmla="*/ 1205230 h 3271489"/>
                <a:gd name="connsiteX80" fmla="*/ 580867 w 6345741"/>
                <a:gd name="connsiteY80" fmla="*/ 1193613 h 3271489"/>
                <a:gd name="connsiteX81" fmla="*/ 1355567 w 6345741"/>
                <a:gd name="connsiteY81" fmla="*/ 1168213 h 3271489"/>
                <a:gd name="connsiteX82" fmla="*/ 2003267 w 6345741"/>
                <a:gd name="connsiteY82" fmla="*/ 1180913 h 3271489"/>
                <a:gd name="connsiteX83" fmla="*/ 2041367 w 6345741"/>
                <a:gd name="connsiteY83" fmla="*/ 1168213 h 3271489"/>
                <a:gd name="connsiteX84" fmla="*/ 2079467 w 6345741"/>
                <a:gd name="connsiteY84" fmla="*/ 1155513 h 3271489"/>
                <a:gd name="connsiteX85" fmla="*/ 2193767 w 6345741"/>
                <a:gd name="connsiteY85" fmla="*/ 1117413 h 3271489"/>
                <a:gd name="connsiteX86" fmla="*/ 2269967 w 6345741"/>
                <a:gd name="connsiteY86" fmla="*/ 1066613 h 3271489"/>
                <a:gd name="connsiteX87" fmla="*/ 2308067 w 6345741"/>
                <a:gd name="connsiteY87" fmla="*/ 1053913 h 3271489"/>
                <a:gd name="connsiteX88" fmla="*/ 2333467 w 6345741"/>
                <a:gd name="connsiteY88" fmla="*/ 1015813 h 3271489"/>
                <a:gd name="connsiteX89" fmla="*/ 2384267 w 6345741"/>
                <a:gd name="connsiteY89" fmla="*/ 939613 h 3271489"/>
                <a:gd name="connsiteX90" fmla="*/ 2473167 w 6345741"/>
                <a:gd name="connsiteY90" fmla="*/ 825313 h 3271489"/>
                <a:gd name="connsiteX91" fmla="*/ 2536667 w 6345741"/>
                <a:gd name="connsiteY91" fmla="*/ 749113 h 3271489"/>
                <a:gd name="connsiteX92" fmla="*/ 2562067 w 6345741"/>
                <a:gd name="connsiteY92" fmla="*/ 672913 h 3271489"/>
                <a:gd name="connsiteX93" fmla="*/ 2587467 w 6345741"/>
                <a:gd name="connsiteY93" fmla="*/ 634813 h 3271489"/>
                <a:gd name="connsiteX94" fmla="*/ 2600167 w 6345741"/>
                <a:gd name="connsiteY94" fmla="*/ 596713 h 3271489"/>
                <a:gd name="connsiteX95" fmla="*/ 2625567 w 6345741"/>
                <a:gd name="connsiteY95" fmla="*/ 545913 h 3271489"/>
                <a:gd name="connsiteX96" fmla="*/ 2650967 w 6345741"/>
                <a:gd name="connsiteY96" fmla="*/ 507813 h 3271489"/>
                <a:gd name="connsiteX97" fmla="*/ 2663667 w 6345741"/>
                <a:gd name="connsiteY97" fmla="*/ 469713 h 3271489"/>
                <a:gd name="connsiteX98" fmla="*/ 2701767 w 6345741"/>
                <a:gd name="connsiteY98" fmla="*/ 393513 h 3271489"/>
                <a:gd name="connsiteX99" fmla="*/ 2752567 w 6345741"/>
                <a:gd name="connsiteY99" fmla="*/ 317313 h 3271489"/>
                <a:gd name="connsiteX100" fmla="*/ 2777967 w 6345741"/>
                <a:gd name="connsiteY100" fmla="*/ 241113 h 3271489"/>
                <a:gd name="connsiteX101" fmla="*/ 2803367 w 6345741"/>
                <a:gd name="connsiteY101" fmla="*/ 190313 h 3271489"/>
                <a:gd name="connsiteX102" fmla="*/ 2828767 w 6345741"/>
                <a:gd name="connsiteY102" fmla="*/ 101413 h 3271489"/>
                <a:gd name="connsiteX103" fmla="*/ 2841467 w 6345741"/>
                <a:gd name="connsiteY103" fmla="*/ 63313 h 3271489"/>
                <a:gd name="connsiteX104" fmla="*/ 2854167 w 6345741"/>
                <a:gd name="connsiteY104" fmla="*/ 12513 h 3271489"/>
                <a:gd name="connsiteX105" fmla="*/ 2858338 w 6345741"/>
                <a:gd name="connsiteY105" fmla="*/ 0 h 327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45741" h="3271489">
                  <a:moveTo>
                    <a:pt x="2858338" y="0"/>
                  </a:moveTo>
                  <a:lnTo>
                    <a:pt x="4720849" y="0"/>
                  </a:lnTo>
                  <a:lnTo>
                    <a:pt x="4690906" y="25689"/>
                  </a:lnTo>
                  <a:cubicBezTo>
                    <a:pt x="4644553" y="67539"/>
                    <a:pt x="4748694" y="-7221"/>
                    <a:pt x="4632167" y="76013"/>
                  </a:cubicBezTo>
                  <a:lnTo>
                    <a:pt x="4602332" y="97027"/>
                  </a:lnTo>
                  <a:lnTo>
                    <a:pt x="4602588" y="95896"/>
                  </a:lnTo>
                  <a:cubicBezTo>
                    <a:pt x="4597395" y="98142"/>
                    <a:pt x="4574531" y="116148"/>
                    <a:pt x="4601521" y="97598"/>
                  </a:cubicBezTo>
                  <a:lnTo>
                    <a:pt x="4602332" y="97027"/>
                  </a:lnTo>
                  <a:lnTo>
                    <a:pt x="4602115" y="97985"/>
                  </a:lnTo>
                  <a:cubicBezTo>
                    <a:pt x="4598184" y="102438"/>
                    <a:pt x="4585615" y="114101"/>
                    <a:pt x="4555967" y="139513"/>
                  </a:cubicBezTo>
                  <a:cubicBezTo>
                    <a:pt x="4539896" y="153288"/>
                    <a:pt x="4520134" y="162646"/>
                    <a:pt x="4505167" y="177613"/>
                  </a:cubicBezTo>
                  <a:cubicBezTo>
                    <a:pt x="4490200" y="192580"/>
                    <a:pt x="4471659" y="207750"/>
                    <a:pt x="4467067" y="228413"/>
                  </a:cubicBezTo>
                  <a:cubicBezTo>
                    <a:pt x="4454177" y="286416"/>
                    <a:pt x="4458600" y="346946"/>
                    <a:pt x="4454367" y="406213"/>
                  </a:cubicBezTo>
                  <a:cubicBezTo>
                    <a:pt x="4470490" y="486829"/>
                    <a:pt x="4461832" y="448772"/>
                    <a:pt x="4479767" y="520513"/>
                  </a:cubicBezTo>
                  <a:cubicBezTo>
                    <a:pt x="4486261" y="546488"/>
                    <a:pt x="4496700" y="571313"/>
                    <a:pt x="4505167" y="596713"/>
                  </a:cubicBezTo>
                  <a:cubicBezTo>
                    <a:pt x="4514820" y="625673"/>
                    <a:pt x="4541142" y="646228"/>
                    <a:pt x="4555967" y="672913"/>
                  </a:cubicBezTo>
                  <a:cubicBezTo>
                    <a:pt x="4562468" y="684615"/>
                    <a:pt x="4560304" y="700560"/>
                    <a:pt x="4568667" y="711013"/>
                  </a:cubicBezTo>
                  <a:cubicBezTo>
                    <a:pt x="4634319" y="793077"/>
                    <a:pt x="4587545" y="678748"/>
                    <a:pt x="4619467" y="774513"/>
                  </a:cubicBezTo>
                  <a:cubicBezTo>
                    <a:pt x="4721067" y="842246"/>
                    <a:pt x="4598300" y="753346"/>
                    <a:pt x="4682967" y="838013"/>
                  </a:cubicBezTo>
                  <a:cubicBezTo>
                    <a:pt x="4740412" y="895458"/>
                    <a:pt x="4709043" y="827340"/>
                    <a:pt x="4733767" y="901513"/>
                  </a:cubicBezTo>
                  <a:cubicBezTo>
                    <a:pt x="4807525" y="950685"/>
                    <a:pt x="4742885" y="900536"/>
                    <a:pt x="4822667" y="1003113"/>
                  </a:cubicBezTo>
                  <a:cubicBezTo>
                    <a:pt x="4833694" y="1017290"/>
                    <a:pt x="4846152" y="1030774"/>
                    <a:pt x="4860767" y="1041213"/>
                  </a:cubicBezTo>
                  <a:cubicBezTo>
                    <a:pt x="4883274" y="1057289"/>
                    <a:pt x="4967486" y="1090745"/>
                    <a:pt x="4987767" y="1092013"/>
                  </a:cubicBezTo>
                  <a:cubicBezTo>
                    <a:pt x="5165271" y="1103107"/>
                    <a:pt x="5343367" y="1100480"/>
                    <a:pt x="5521167" y="1104713"/>
                  </a:cubicBezTo>
                  <a:cubicBezTo>
                    <a:pt x="5789544" y="1071166"/>
                    <a:pt x="5390983" y="1118857"/>
                    <a:pt x="5825967" y="1079313"/>
                  </a:cubicBezTo>
                  <a:cubicBezTo>
                    <a:pt x="5851612" y="1076982"/>
                    <a:pt x="5876917" y="1071663"/>
                    <a:pt x="5902167" y="1066613"/>
                  </a:cubicBezTo>
                  <a:cubicBezTo>
                    <a:pt x="5919283" y="1063190"/>
                    <a:pt x="5935543" y="1054938"/>
                    <a:pt x="5952967" y="1053913"/>
                  </a:cubicBezTo>
                  <a:cubicBezTo>
                    <a:pt x="6079818" y="1046451"/>
                    <a:pt x="6206967" y="1045446"/>
                    <a:pt x="6333967" y="1041213"/>
                  </a:cubicBezTo>
                  <a:cubicBezTo>
                    <a:pt x="6333967" y="1041213"/>
                    <a:pt x="6337200" y="1042121"/>
                    <a:pt x="6342433" y="1043653"/>
                  </a:cubicBezTo>
                  <a:lnTo>
                    <a:pt x="6345741" y="1044653"/>
                  </a:lnTo>
                  <a:lnTo>
                    <a:pt x="6345741" y="2165668"/>
                  </a:lnTo>
                  <a:lnTo>
                    <a:pt x="6308567" y="2171513"/>
                  </a:lnTo>
                  <a:cubicBezTo>
                    <a:pt x="6194400" y="2194346"/>
                    <a:pt x="6327350" y="2174732"/>
                    <a:pt x="6194267" y="2196913"/>
                  </a:cubicBezTo>
                  <a:cubicBezTo>
                    <a:pt x="6164740" y="2201834"/>
                    <a:pt x="6122973" y="2185404"/>
                    <a:pt x="6105367" y="2209613"/>
                  </a:cubicBezTo>
                  <a:cubicBezTo>
                    <a:pt x="6055965" y="2277541"/>
                    <a:pt x="6096694" y="2326699"/>
                    <a:pt x="6105367" y="2387413"/>
                  </a:cubicBezTo>
                  <a:cubicBezTo>
                    <a:pt x="6111384" y="2429530"/>
                    <a:pt x="6113834" y="2472080"/>
                    <a:pt x="6118067" y="2514413"/>
                  </a:cubicBezTo>
                  <a:lnTo>
                    <a:pt x="6130767" y="2552513"/>
                  </a:lnTo>
                  <a:lnTo>
                    <a:pt x="6156167" y="2628713"/>
                  </a:lnTo>
                  <a:cubicBezTo>
                    <a:pt x="6164634" y="2654113"/>
                    <a:pt x="6175073" y="2678938"/>
                    <a:pt x="6181567" y="2704913"/>
                  </a:cubicBezTo>
                  <a:cubicBezTo>
                    <a:pt x="6190722" y="2741535"/>
                    <a:pt x="6203208" y="2852641"/>
                    <a:pt x="6206967" y="2882713"/>
                  </a:cubicBezTo>
                  <a:cubicBezTo>
                    <a:pt x="6227810" y="2945242"/>
                    <a:pt x="6217466" y="2907608"/>
                    <a:pt x="6232367" y="2997013"/>
                  </a:cubicBezTo>
                  <a:cubicBezTo>
                    <a:pt x="6234568" y="3010218"/>
                    <a:pt x="6240834" y="3022413"/>
                    <a:pt x="6245067" y="3035113"/>
                  </a:cubicBezTo>
                  <a:lnTo>
                    <a:pt x="6283167" y="3149413"/>
                  </a:lnTo>
                  <a:cubicBezTo>
                    <a:pt x="6292633" y="3177811"/>
                    <a:pt x="6298104" y="3207320"/>
                    <a:pt x="6301648" y="3237200"/>
                  </a:cubicBezTo>
                  <a:lnTo>
                    <a:pt x="6304284" y="3271489"/>
                  </a:lnTo>
                  <a:lnTo>
                    <a:pt x="4141961" y="3271489"/>
                  </a:lnTo>
                  <a:lnTo>
                    <a:pt x="4136867" y="3263713"/>
                  </a:lnTo>
                  <a:cubicBezTo>
                    <a:pt x="4136867" y="3263713"/>
                    <a:pt x="4084072" y="3251316"/>
                    <a:pt x="4060667" y="3238313"/>
                  </a:cubicBezTo>
                  <a:cubicBezTo>
                    <a:pt x="4044967" y="3229591"/>
                    <a:pt x="4036365" y="3211711"/>
                    <a:pt x="4022567" y="3200213"/>
                  </a:cubicBezTo>
                  <a:cubicBezTo>
                    <a:pt x="4010841" y="3190442"/>
                    <a:pt x="3996887" y="3183685"/>
                    <a:pt x="3984467" y="3174813"/>
                  </a:cubicBezTo>
                  <a:cubicBezTo>
                    <a:pt x="3967243" y="3162510"/>
                    <a:pt x="3950600" y="3149413"/>
                    <a:pt x="3933667" y="3136713"/>
                  </a:cubicBezTo>
                  <a:cubicBezTo>
                    <a:pt x="3857040" y="3121388"/>
                    <a:pt x="3863341" y="3103535"/>
                    <a:pt x="3882867" y="3162113"/>
                  </a:cubicBezTo>
                  <a:cubicBezTo>
                    <a:pt x="3891334" y="3187513"/>
                    <a:pt x="3903016" y="3212059"/>
                    <a:pt x="3908267" y="3238313"/>
                  </a:cubicBezTo>
                  <a:lnTo>
                    <a:pt x="3912683" y="3271489"/>
                  </a:lnTo>
                  <a:lnTo>
                    <a:pt x="1281663" y="3271489"/>
                  </a:lnTo>
                  <a:lnTo>
                    <a:pt x="1262144" y="3262433"/>
                  </a:lnTo>
                  <a:cubicBezTo>
                    <a:pt x="1253190" y="3256242"/>
                    <a:pt x="1245850" y="3248396"/>
                    <a:pt x="1241267" y="3238313"/>
                  </a:cubicBezTo>
                  <a:cubicBezTo>
                    <a:pt x="1227144" y="3207242"/>
                    <a:pt x="1232800" y="3170580"/>
                    <a:pt x="1228567" y="3136713"/>
                  </a:cubicBezTo>
                  <a:lnTo>
                    <a:pt x="1241267" y="3073213"/>
                  </a:lnTo>
                  <a:cubicBezTo>
                    <a:pt x="1246518" y="3046959"/>
                    <a:pt x="1263204" y="3023562"/>
                    <a:pt x="1266667" y="2997013"/>
                  </a:cubicBezTo>
                  <a:cubicBezTo>
                    <a:pt x="1291953" y="2803150"/>
                    <a:pt x="1299973" y="2842931"/>
                    <a:pt x="1266667" y="2743013"/>
                  </a:cubicBezTo>
                  <a:cubicBezTo>
                    <a:pt x="1266667" y="2743013"/>
                    <a:pt x="1217152" y="2707038"/>
                    <a:pt x="1190467" y="2692213"/>
                  </a:cubicBezTo>
                  <a:cubicBezTo>
                    <a:pt x="1178765" y="2685712"/>
                    <a:pt x="1165067" y="2683746"/>
                    <a:pt x="1152367" y="2679513"/>
                  </a:cubicBezTo>
                  <a:cubicBezTo>
                    <a:pt x="1123407" y="2669860"/>
                    <a:pt x="1101567" y="2645646"/>
                    <a:pt x="1076167" y="2628713"/>
                  </a:cubicBezTo>
                  <a:cubicBezTo>
                    <a:pt x="1043472" y="2606916"/>
                    <a:pt x="974636" y="2600155"/>
                    <a:pt x="936467" y="2590613"/>
                  </a:cubicBezTo>
                  <a:cubicBezTo>
                    <a:pt x="872623" y="2574652"/>
                    <a:pt x="922348" y="2583553"/>
                    <a:pt x="860267" y="2552513"/>
                  </a:cubicBezTo>
                  <a:cubicBezTo>
                    <a:pt x="848293" y="2546526"/>
                    <a:pt x="834141" y="2545800"/>
                    <a:pt x="822167" y="2539813"/>
                  </a:cubicBezTo>
                  <a:cubicBezTo>
                    <a:pt x="808515" y="2532987"/>
                    <a:pt x="797319" y="2521986"/>
                    <a:pt x="784067" y="2514413"/>
                  </a:cubicBezTo>
                  <a:cubicBezTo>
                    <a:pt x="767629" y="2505020"/>
                    <a:pt x="750200" y="2497480"/>
                    <a:pt x="733267" y="2489013"/>
                  </a:cubicBezTo>
                  <a:cubicBezTo>
                    <a:pt x="679876" y="2462317"/>
                    <a:pt x="690000" y="2415180"/>
                    <a:pt x="669767" y="2374713"/>
                  </a:cubicBezTo>
                  <a:cubicBezTo>
                    <a:pt x="662941" y="2361061"/>
                    <a:pt x="651940" y="2349865"/>
                    <a:pt x="644367" y="2336613"/>
                  </a:cubicBezTo>
                  <a:cubicBezTo>
                    <a:pt x="634974" y="2320175"/>
                    <a:pt x="626425" y="2303214"/>
                    <a:pt x="618967" y="2285813"/>
                  </a:cubicBezTo>
                  <a:cubicBezTo>
                    <a:pt x="613694" y="2273508"/>
                    <a:pt x="619202" y="2251162"/>
                    <a:pt x="606267" y="2247713"/>
                  </a:cubicBezTo>
                  <a:cubicBezTo>
                    <a:pt x="548856" y="2232403"/>
                    <a:pt x="487734" y="2239246"/>
                    <a:pt x="428467" y="2235013"/>
                  </a:cubicBezTo>
                  <a:cubicBezTo>
                    <a:pt x="428467" y="2235013"/>
                    <a:pt x="382097" y="2279328"/>
                    <a:pt x="352267" y="2285813"/>
                  </a:cubicBezTo>
                  <a:cubicBezTo>
                    <a:pt x="281821" y="2301127"/>
                    <a:pt x="208334" y="2294280"/>
                    <a:pt x="136367" y="2298513"/>
                  </a:cubicBezTo>
                  <a:cubicBezTo>
                    <a:pt x="110967" y="2294280"/>
                    <a:pt x="85618" y="2289729"/>
                    <a:pt x="60167" y="2285813"/>
                  </a:cubicBezTo>
                  <a:cubicBezTo>
                    <a:pt x="45398" y="2283541"/>
                    <a:pt x="28809" y="2281739"/>
                    <a:pt x="11558" y="2279488"/>
                  </a:cubicBezTo>
                  <a:lnTo>
                    <a:pt x="0" y="2277506"/>
                  </a:lnTo>
                  <a:lnTo>
                    <a:pt x="0" y="1205230"/>
                  </a:lnTo>
                  <a:lnTo>
                    <a:pt x="580867" y="1193613"/>
                  </a:lnTo>
                  <a:cubicBezTo>
                    <a:pt x="1265157" y="1172558"/>
                    <a:pt x="-208731" y="1168213"/>
                    <a:pt x="1355567" y="1168213"/>
                  </a:cubicBezTo>
                  <a:lnTo>
                    <a:pt x="2003267" y="1180913"/>
                  </a:lnTo>
                  <a:lnTo>
                    <a:pt x="2041367" y="1168213"/>
                  </a:lnTo>
                  <a:lnTo>
                    <a:pt x="2079467" y="1155513"/>
                  </a:lnTo>
                  <a:lnTo>
                    <a:pt x="2193767" y="1117413"/>
                  </a:lnTo>
                  <a:cubicBezTo>
                    <a:pt x="2222727" y="1107760"/>
                    <a:pt x="2243282" y="1081438"/>
                    <a:pt x="2269967" y="1066613"/>
                  </a:cubicBezTo>
                  <a:cubicBezTo>
                    <a:pt x="2281669" y="1060112"/>
                    <a:pt x="2295367" y="1058146"/>
                    <a:pt x="2308067" y="1053913"/>
                  </a:cubicBezTo>
                  <a:cubicBezTo>
                    <a:pt x="2322547" y="1049086"/>
                    <a:pt x="2325000" y="1028513"/>
                    <a:pt x="2333467" y="1015813"/>
                  </a:cubicBezTo>
                  <a:lnTo>
                    <a:pt x="2384267" y="939613"/>
                  </a:lnTo>
                  <a:cubicBezTo>
                    <a:pt x="2498488" y="768281"/>
                    <a:pt x="2438466" y="929417"/>
                    <a:pt x="2473167" y="825313"/>
                  </a:cubicBezTo>
                  <a:cubicBezTo>
                    <a:pt x="2522060" y="776420"/>
                    <a:pt x="2501304" y="802157"/>
                    <a:pt x="2536667" y="749113"/>
                  </a:cubicBezTo>
                  <a:cubicBezTo>
                    <a:pt x="2551519" y="726836"/>
                    <a:pt x="2551193" y="697379"/>
                    <a:pt x="2562067" y="672913"/>
                  </a:cubicBezTo>
                  <a:cubicBezTo>
                    <a:pt x="2568266" y="658965"/>
                    <a:pt x="2580641" y="648465"/>
                    <a:pt x="2587467" y="634813"/>
                  </a:cubicBezTo>
                  <a:cubicBezTo>
                    <a:pt x="2593454" y="622839"/>
                    <a:pt x="2594894" y="609018"/>
                    <a:pt x="2600167" y="596713"/>
                  </a:cubicBezTo>
                  <a:cubicBezTo>
                    <a:pt x="2607625" y="579312"/>
                    <a:pt x="2616174" y="562351"/>
                    <a:pt x="2625567" y="545913"/>
                  </a:cubicBezTo>
                  <a:cubicBezTo>
                    <a:pt x="2633140" y="532661"/>
                    <a:pt x="2644141" y="521465"/>
                    <a:pt x="2650967" y="507813"/>
                  </a:cubicBezTo>
                  <a:cubicBezTo>
                    <a:pt x="2656954" y="495839"/>
                    <a:pt x="2657680" y="481687"/>
                    <a:pt x="2663667" y="469713"/>
                  </a:cubicBezTo>
                  <a:cubicBezTo>
                    <a:pt x="2712906" y="371236"/>
                    <a:pt x="2669845" y="489278"/>
                    <a:pt x="2701767" y="393513"/>
                  </a:cubicBezTo>
                  <a:cubicBezTo>
                    <a:pt x="2711420" y="364553"/>
                    <a:pt x="2735634" y="342713"/>
                    <a:pt x="2752567" y="317313"/>
                  </a:cubicBezTo>
                  <a:cubicBezTo>
                    <a:pt x="2767419" y="295036"/>
                    <a:pt x="2768023" y="265972"/>
                    <a:pt x="2777967" y="241113"/>
                  </a:cubicBezTo>
                  <a:cubicBezTo>
                    <a:pt x="2784998" y="223535"/>
                    <a:pt x="2795909" y="207714"/>
                    <a:pt x="2803367" y="190313"/>
                  </a:cubicBezTo>
                  <a:cubicBezTo>
                    <a:pt x="2816417" y="159863"/>
                    <a:pt x="2819560" y="133636"/>
                    <a:pt x="2828767" y="101413"/>
                  </a:cubicBezTo>
                  <a:cubicBezTo>
                    <a:pt x="2832445" y="88541"/>
                    <a:pt x="2837789" y="76185"/>
                    <a:pt x="2841467" y="63313"/>
                  </a:cubicBezTo>
                  <a:cubicBezTo>
                    <a:pt x="2846262" y="46530"/>
                    <a:pt x="2849934" y="29446"/>
                    <a:pt x="2854167" y="12513"/>
                  </a:cubicBezTo>
                  <a:lnTo>
                    <a:pt x="2858338" y="0"/>
                  </a:lnTo>
                  <a:close/>
                </a:path>
              </a:pathLst>
            </a:cu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4" y="1981721"/>
            <a:ext cx="4967885" cy="3552304"/>
          </a:xfrm>
          <a:prstGeom prst="rect">
            <a:avLst/>
          </a:prstGeom>
        </p:spPr>
      </p:pic>
      <p:sp>
        <p:nvSpPr>
          <p:cNvPr id="14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3F8C9351-BB65-4A45-B1E2-5EA8F6724F8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F7549-7D38-42D2-879F-3FD63C65A52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102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62FD492B-C3A1-489C-9AA4-584B62D70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2217150"/>
            <a:ext cx="5201920" cy="5309774"/>
          </a:xfrm>
        </p:spPr>
        <p:txBody>
          <a:bodyPr anchor="t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What’s new?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Unlike conventional math modelling, 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mathematical analyses </a:t>
            </a: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are included in our model.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This added part is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 mostly theoretical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baseline="0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What</a:t>
            </a:r>
            <a:r>
              <a:rPr lang="en-US" altLang="zh-CN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 for?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makes our logic more coherent, providing stout justifications for the </a:t>
            </a:r>
            <a:r>
              <a:rPr lang="en-US" altLang="zh-CN" sz="1800" b="1" i="1" dirty="0">
                <a:latin typeface="+mn-lt"/>
                <a:ea typeface="+mj-ea"/>
                <a:cs typeface="Times New Roman" panose="02020603050405020304" pitchFamily="18" charset="0"/>
              </a:rPr>
              <a:t>intuitive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notions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&amp;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concepts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raised in our model, as well as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the results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significantly simplifies tedious calculations, especially during optimization.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provides plausible strict mathematical explanations for our results.</a:t>
            </a:r>
          </a:p>
        </p:txBody>
      </p:sp>
      <p:sp>
        <p:nvSpPr>
          <p:cNvPr id="75" name="任意多边形 74"/>
          <p:cNvSpPr/>
          <p:nvPr/>
        </p:nvSpPr>
        <p:spPr>
          <a:xfrm>
            <a:off x="7553218" y="4762500"/>
            <a:ext cx="343007" cy="219075"/>
          </a:xfrm>
          <a:custGeom>
            <a:avLst/>
            <a:gdLst>
              <a:gd name="connsiteX0" fmla="*/ 148697 w 343007"/>
              <a:gd name="connsiteY0" fmla="*/ 0 h 219075"/>
              <a:gd name="connsiteX1" fmla="*/ 139172 w 343007"/>
              <a:gd name="connsiteY1" fmla="*/ 1905 h 219075"/>
              <a:gd name="connsiteX2" fmla="*/ 110597 w 343007"/>
              <a:gd name="connsiteY2" fmla="*/ 3810 h 219075"/>
              <a:gd name="connsiteX3" fmla="*/ 99167 w 343007"/>
              <a:gd name="connsiteY3" fmla="*/ 11430 h 219075"/>
              <a:gd name="connsiteX4" fmla="*/ 93452 w 343007"/>
              <a:gd name="connsiteY4" fmla="*/ 15240 h 219075"/>
              <a:gd name="connsiteX5" fmla="*/ 70592 w 343007"/>
              <a:gd name="connsiteY5" fmla="*/ 17145 h 219075"/>
              <a:gd name="connsiteX6" fmla="*/ 59162 w 343007"/>
              <a:gd name="connsiteY6" fmla="*/ 20955 h 219075"/>
              <a:gd name="connsiteX7" fmla="*/ 53447 w 343007"/>
              <a:gd name="connsiteY7" fmla="*/ 22860 h 219075"/>
              <a:gd name="connsiteX8" fmla="*/ 43922 w 343007"/>
              <a:gd name="connsiteY8" fmla="*/ 24765 h 219075"/>
              <a:gd name="connsiteX9" fmla="*/ 32492 w 343007"/>
              <a:gd name="connsiteY9" fmla="*/ 28575 h 219075"/>
              <a:gd name="connsiteX10" fmla="*/ 26777 w 343007"/>
              <a:gd name="connsiteY10" fmla="*/ 32385 h 219075"/>
              <a:gd name="connsiteX11" fmla="*/ 15347 w 343007"/>
              <a:gd name="connsiteY11" fmla="*/ 36195 h 219075"/>
              <a:gd name="connsiteX12" fmla="*/ 3917 w 343007"/>
              <a:gd name="connsiteY12" fmla="*/ 43815 h 219075"/>
              <a:gd name="connsiteX13" fmla="*/ 107 w 343007"/>
              <a:gd name="connsiteY13" fmla="*/ 49530 h 219075"/>
              <a:gd name="connsiteX14" fmla="*/ 2012 w 343007"/>
              <a:gd name="connsiteY14" fmla="*/ 72390 h 219075"/>
              <a:gd name="connsiteX15" fmla="*/ 3917 w 343007"/>
              <a:gd name="connsiteY15" fmla="*/ 78105 h 219075"/>
              <a:gd name="connsiteX16" fmla="*/ 30587 w 343007"/>
              <a:gd name="connsiteY16" fmla="*/ 112395 h 219075"/>
              <a:gd name="connsiteX17" fmla="*/ 53447 w 343007"/>
              <a:gd name="connsiteY17" fmla="*/ 135255 h 219075"/>
              <a:gd name="connsiteX18" fmla="*/ 62972 w 343007"/>
              <a:gd name="connsiteY18" fmla="*/ 144780 h 219075"/>
              <a:gd name="connsiteX19" fmla="*/ 72497 w 343007"/>
              <a:gd name="connsiteY19" fmla="*/ 156210 h 219075"/>
              <a:gd name="connsiteX20" fmla="*/ 102977 w 343007"/>
              <a:gd name="connsiteY20" fmla="*/ 182880 h 219075"/>
              <a:gd name="connsiteX21" fmla="*/ 120122 w 343007"/>
              <a:gd name="connsiteY21" fmla="*/ 200025 h 219075"/>
              <a:gd name="connsiteX22" fmla="*/ 131552 w 343007"/>
              <a:gd name="connsiteY22" fmla="*/ 211455 h 219075"/>
              <a:gd name="connsiteX23" fmla="*/ 137267 w 343007"/>
              <a:gd name="connsiteY23" fmla="*/ 217170 h 219075"/>
              <a:gd name="connsiteX24" fmla="*/ 144887 w 343007"/>
              <a:gd name="connsiteY24" fmla="*/ 219075 h 219075"/>
              <a:gd name="connsiteX25" fmla="*/ 202037 w 343007"/>
              <a:gd name="connsiteY25" fmla="*/ 217170 h 219075"/>
              <a:gd name="connsiteX26" fmla="*/ 215372 w 343007"/>
              <a:gd name="connsiteY26" fmla="*/ 215265 h 219075"/>
              <a:gd name="connsiteX27" fmla="*/ 224897 w 343007"/>
              <a:gd name="connsiteY27" fmla="*/ 211455 h 219075"/>
              <a:gd name="connsiteX28" fmla="*/ 242042 w 343007"/>
              <a:gd name="connsiteY28" fmla="*/ 205740 h 219075"/>
              <a:gd name="connsiteX29" fmla="*/ 261092 w 343007"/>
              <a:gd name="connsiteY29" fmla="*/ 201930 h 219075"/>
              <a:gd name="connsiteX30" fmla="*/ 276332 w 343007"/>
              <a:gd name="connsiteY30" fmla="*/ 194310 h 219075"/>
              <a:gd name="connsiteX31" fmla="*/ 291572 w 343007"/>
              <a:gd name="connsiteY31" fmla="*/ 186690 h 219075"/>
              <a:gd name="connsiteX32" fmla="*/ 312527 w 343007"/>
              <a:gd name="connsiteY32" fmla="*/ 167640 h 219075"/>
              <a:gd name="connsiteX33" fmla="*/ 318242 w 343007"/>
              <a:gd name="connsiteY33" fmla="*/ 161925 h 219075"/>
              <a:gd name="connsiteX34" fmla="*/ 323957 w 343007"/>
              <a:gd name="connsiteY34" fmla="*/ 150495 h 219075"/>
              <a:gd name="connsiteX35" fmla="*/ 335387 w 343007"/>
              <a:gd name="connsiteY35" fmla="*/ 133350 h 219075"/>
              <a:gd name="connsiteX36" fmla="*/ 339197 w 343007"/>
              <a:gd name="connsiteY36" fmla="*/ 123825 h 219075"/>
              <a:gd name="connsiteX37" fmla="*/ 341102 w 343007"/>
              <a:gd name="connsiteY37" fmla="*/ 116205 h 219075"/>
              <a:gd name="connsiteX38" fmla="*/ 343007 w 343007"/>
              <a:gd name="connsiteY38" fmla="*/ 110490 h 219075"/>
              <a:gd name="connsiteX39" fmla="*/ 339197 w 343007"/>
              <a:gd name="connsiteY39" fmla="*/ 93345 h 219075"/>
              <a:gd name="connsiteX40" fmla="*/ 337292 w 343007"/>
              <a:gd name="connsiteY40" fmla="*/ 85725 h 219075"/>
              <a:gd name="connsiteX41" fmla="*/ 308717 w 343007"/>
              <a:gd name="connsiteY41" fmla="*/ 53340 h 219075"/>
              <a:gd name="connsiteX42" fmla="*/ 280142 w 343007"/>
              <a:gd name="connsiteY42" fmla="*/ 34290 h 219075"/>
              <a:gd name="connsiteX43" fmla="*/ 261092 w 343007"/>
              <a:gd name="connsiteY43" fmla="*/ 24765 h 219075"/>
              <a:gd name="connsiteX44" fmla="*/ 247757 w 343007"/>
              <a:gd name="connsiteY44" fmla="*/ 22860 h 219075"/>
              <a:gd name="connsiteX45" fmla="*/ 228707 w 343007"/>
              <a:gd name="connsiteY45" fmla="*/ 15240 h 219075"/>
              <a:gd name="connsiteX46" fmla="*/ 219182 w 343007"/>
              <a:gd name="connsiteY46" fmla="*/ 13335 h 219075"/>
              <a:gd name="connsiteX47" fmla="*/ 171557 w 343007"/>
              <a:gd name="connsiteY47" fmla="*/ 9525 h 219075"/>
              <a:gd name="connsiteX48" fmla="*/ 160127 w 343007"/>
              <a:gd name="connsiteY48" fmla="*/ 5715 h 219075"/>
              <a:gd name="connsiteX49" fmla="*/ 148697 w 343007"/>
              <a:gd name="connsiteY49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3007" h="219075">
                <a:moveTo>
                  <a:pt x="148697" y="0"/>
                </a:moveTo>
                <a:cubicBezTo>
                  <a:pt x="145522" y="635"/>
                  <a:pt x="142394" y="1583"/>
                  <a:pt x="139172" y="1905"/>
                </a:cubicBezTo>
                <a:cubicBezTo>
                  <a:pt x="129673" y="2855"/>
                  <a:pt x="119884" y="1599"/>
                  <a:pt x="110597" y="3810"/>
                </a:cubicBezTo>
                <a:cubicBezTo>
                  <a:pt x="106142" y="4871"/>
                  <a:pt x="102977" y="8890"/>
                  <a:pt x="99167" y="11430"/>
                </a:cubicBezTo>
                <a:cubicBezTo>
                  <a:pt x="97262" y="12700"/>
                  <a:pt x="95734" y="15050"/>
                  <a:pt x="93452" y="15240"/>
                </a:cubicBezTo>
                <a:lnTo>
                  <a:pt x="70592" y="17145"/>
                </a:lnTo>
                <a:lnTo>
                  <a:pt x="59162" y="20955"/>
                </a:lnTo>
                <a:cubicBezTo>
                  <a:pt x="57257" y="21590"/>
                  <a:pt x="55416" y="22466"/>
                  <a:pt x="53447" y="22860"/>
                </a:cubicBezTo>
                <a:cubicBezTo>
                  <a:pt x="50272" y="23495"/>
                  <a:pt x="47046" y="23913"/>
                  <a:pt x="43922" y="24765"/>
                </a:cubicBezTo>
                <a:cubicBezTo>
                  <a:pt x="40047" y="25822"/>
                  <a:pt x="35834" y="26347"/>
                  <a:pt x="32492" y="28575"/>
                </a:cubicBezTo>
                <a:cubicBezTo>
                  <a:pt x="30587" y="29845"/>
                  <a:pt x="28869" y="31455"/>
                  <a:pt x="26777" y="32385"/>
                </a:cubicBezTo>
                <a:cubicBezTo>
                  <a:pt x="23107" y="34016"/>
                  <a:pt x="18689" y="33967"/>
                  <a:pt x="15347" y="36195"/>
                </a:cubicBezTo>
                <a:lnTo>
                  <a:pt x="3917" y="43815"/>
                </a:lnTo>
                <a:cubicBezTo>
                  <a:pt x="2647" y="45720"/>
                  <a:pt x="259" y="47246"/>
                  <a:pt x="107" y="49530"/>
                </a:cubicBezTo>
                <a:cubicBezTo>
                  <a:pt x="-402" y="57159"/>
                  <a:pt x="1001" y="64811"/>
                  <a:pt x="2012" y="72390"/>
                </a:cubicBezTo>
                <a:cubicBezTo>
                  <a:pt x="2277" y="74380"/>
                  <a:pt x="2942" y="76350"/>
                  <a:pt x="3917" y="78105"/>
                </a:cubicBezTo>
                <a:cubicBezTo>
                  <a:pt x="11503" y="91759"/>
                  <a:pt x="20598" y="99077"/>
                  <a:pt x="30587" y="112395"/>
                </a:cubicBezTo>
                <a:cubicBezTo>
                  <a:pt x="44764" y="131298"/>
                  <a:pt x="36733" y="124113"/>
                  <a:pt x="53447" y="135255"/>
                </a:cubicBezTo>
                <a:cubicBezTo>
                  <a:pt x="63607" y="150495"/>
                  <a:pt x="50272" y="132080"/>
                  <a:pt x="62972" y="144780"/>
                </a:cubicBezTo>
                <a:cubicBezTo>
                  <a:pt x="66479" y="148287"/>
                  <a:pt x="68906" y="152790"/>
                  <a:pt x="72497" y="156210"/>
                </a:cubicBezTo>
                <a:cubicBezTo>
                  <a:pt x="82273" y="165521"/>
                  <a:pt x="93431" y="173334"/>
                  <a:pt x="102977" y="182880"/>
                </a:cubicBezTo>
                <a:cubicBezTo>
                  <a:pt x="108692" y="188595"/>
                  <a:pt x="115273" y="193559"/>
                  <a:pt x="120122" y="200025"/>
                </a:cubicBezTo>
                <a:cubicBezTo>
                  <a:pt x="131074" y="214627"/>
                  <a:pt x="120410" y="202170"/>
                  <a:pt x="131552" y="211455"/>
                </a:cubicBezTo>
                <a:cubicBezTo>
                  <a:pt x="133622" y="213180"/>
                  <a:pt x="134928" y="215833"/>
                  <a:pt x="137267" y="217170"/>
                </a:cubicBezTo>
                <a:cubicBezTo>
                  <a:pt x="139540" y="218469"/>
                  <a:pt x="142347" y="218440"/>
                  <a:pt x="144887" y="219075"/>
                </a:cubicBezTo>
                <a:cubicBezTo>
                  <a:pt x="163937" y="218440"/>
                  <a:pt x="183004" y="218199"/>
                  <a:pt x="202037" y="217170"/>
                </a:cubicBezTo>
                <a:cubicBezTo>
                  <a:pt x="206521" y="216928"/>
                  <a:pt x="211016" y="216354"/>
                  <a:pt x="215372" y="215265"/>
                </a:cubicBezTo>
                <a:cubicBezTo>
                  <a:pt x="218689" y="214436"/>
                  <a:pt x="221677" y="212605"/>
                  <a:pt x="224897" y="211455"/>
                </a:cubicBezTo>
                <a:cubicBezTo>
                  <a:pt x="230570" y="209429"/>
                  <a:pt x="236216" y="207273"/>
                  <a:pt x="242042" y="205740"/>
                </a:cubicBezTo>
                <a:cubicBezTo>
                  <a:pt x="248305" y="204092"/>
                  <a:pt x="254742" y="203200"/>
                  <a:pt x="261092" y="201930"/>
                </a:cubicBezTo>
                <a:cubicBezTo>
                  <a:pt x="274333" y="193103"/>
                  <a:pt x="257691" y="203631"/>
                  <a:pt x="276332" y="194310"/>
                </a:cubicBezTo>
                <a:cubicBezTo>
                  <a:pt x="294327" y="185312"/>
                  <a:pt x="278685" y="190986"/>
                  <a:pt x="291572" y="186690"/>
                </a:cubicBezTo>
                <a:lnTo>
                  <a:pt x="312527" y="167640"/>
                </a:lnTo>
                <a:cubicBezTo>
                  <a:pt x="314501" y="165807"/>
                  <a:pt x="316748" y="164167"/>
                  <a:pt x="318242" y="161925"/>
                </a:cubicBezTo>
                <a:cubicBezTo>
                  <a:pt x="320605" y="158381"/>
                  <a:pt x="321765" y="154148"/>
                  <a:pt x="323957" y="150495"/>
                </a:cubicBezTo>
                <a:cubicBezTo>
                  <a:pt x="327491" y="144605"/>
                  <a:pt x="332836" y="139727"/>
                  <a:pt x="335387" y="133350"/>
                </a:cubicBezTo>
                <a:cubicBezTo>
                  <a:pt x="336657" y="130175"/>
                  <a:pt x="338116" y="127069"/>
                  <a:pt x="339197" y="123825"/>
                </a:cubicBezTo>
                <a:cubicBezTo>
                  <a:pt x="340025" y="121341"/>
                  <a:pt x="340383" y="118722"/>
                  <a:pt x="341102" y="116205"/>
                </a:cubicBezTo>
                <a:cubicBezTo>
                  <a:pt x="341654" y="114274"/>
                  <a:pt x="342372" y="112395"/>
                  <a:pt x="343007" y="110490"/>
                </a:cubicBezTo>
                <a:cubicBezTo>
                  <a:pt x="341737" y="104775"/>
                  <a:pt x="340513" y="99049"/>
                  <a:pt x="339197" y="93345"/>
                </a:cubicBezTo>
                <a:cubicBezTo>
                  <a:pt x="338608" y="90794"/>
                  <a:pt x="338680" y="87945"/>
                  <a:pt x="337292" y="85725"/>
                </a:cubicBezTo>
                <a:cubicBezTo>
                  <a:pt x="328069" y="70967"/>
                  <a:pt x="321790" y="62678"/>
                  <a:pt x="308717" y="53340"/>
                </a:cubicBezTo>
                <a:cubicBezTo>
                  <a:pt x="299402" y="46686"/>
                  <a:pt x="289740" y="40529"/>
                  <a:pt x="280142" y="34290"/>
                </a:cubicBezTo>
                <a:cubicBezTo>
                  <a:pt x="274505" y="30626"/>
                  <a:pt x="267756" y="26431"/>
                  <a:pt x="261092" y="24765"/>
                </a:cubicBezTo>
                <a:cubicBezTo>
                  <a:pt x="256736" y="23676"/>
                  <a:pt x="252202" y="23495"/>
                  <a:pt x="247757" y="22860"/>
                </a:cubicBezTo>
                <a:cubicBezTo>
                  <a:pt x="240984" y="19473"/>
                  <a:pt x="236554" y="16809"/>
                  <a:pt x="228707" y="15240"/>
                </a:cubicBezTo>
                <a:cubicBezTo>
                  <a:pt x="225532" y="14605"/>
                  <a:pt x="222391" y="13763"/>
                  <a:pt x="219182" y="13335"/>
                </a:cubicBezTo>
                <a:cubicBezTo>
                  <a:pt x="204908" y="11432"/>
                  <a:pt x="185147" y="10431"/>
                  <a:pt x="171557" y="9525"/>
                </a:cubicBezTo>
                <a:cubicBezTo>
                  <a:pt x="167747" y="8255"/>
                  <a:pt x="164023" y="6689"/>
                  <a:pt x="160127" y="5715"/>
                </a:cubicBezTo>
                <a:lnTo>
                  <a:pt x="14869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472426" y="2484658"/>
            <a:ext cx="6124915" cy="3605808"/>
            <a:chOff x="361946" y="2687858"/>
            <a:chExt cx="6124915" cy="3605808"/>
          </a:xfrm>
        </p:grpSpPr>
        <p:sp>
          <p:nvSpPr>
            <p:cNvPr id="24" name="文本框 23"/>
            <p:cNvSpPr txBox="1"/>
            <p:nvPr/>
          </p:nvSpPr>
          <p:spPr>
            <a:xfrm>
              <a:off x="1857366" y="5985889"/>
              <a:ext cx="3134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The structure of our model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1946" y="2687858"/>
              <a:ext cx="6124915" cy="3141908"/>
            </a:xfrm>
            <a:custGeom>
              <a:avLst/>
              <a:gdLst>
                <a:gd name="connsiteX0" fmla="*/ 0 w 6124915"/>
                <a:gd name="connsiteY0" fmla="*/ 0 h 3141908"/>
                <a:gd name="connsiteX1" fmla="*/ 2223068 w 6124915"/>
                <a:gd name="connsiteY1" fmla="*/ 0 h 3141908"/>
                <a:gd name="connsiteX2" fmla="*/ 2198899 w 6124915"/>
                <a:gd name="connsiteY2" fmla="*/ 24169 h 3141908"/>
                <a:gd name="connsiteX3" fmla="*/ 2176039 w 6124915"/>
                <a:gd name="connsiteY3" fmla="*/ 54649 h 3141908"/>
                <a:gd name="connsiteX4" fmla="*/ 2153179 w 6124915"/>
                <a:gd name="connsiteY4" fmla="*/ 207049 h 3141908"/>
                <a:gd name="connsiteX5" fmla="*/ 2145559 w 6124915"/>
                <a:gd name="connsiteY5" fmla="*/ 237529 h 3141908"/>
                <a:gd name="connsiteX6" fmla="*/ 2130319 w 6124915"/>
                <a:gd name="connsiteY6" fmla="*/ 283249 h 3141908"/>
                <a:gd name="connsiteX7" fmla="*/ 2137939 w 6124915"/>
                <a:gd name="connsiteY7" fmla="*/ 443269 h 3141908"/>
                <a:gd name="connsiteX8" fmla="*/ 2145559 w 6124915"/>
                <a:gd name="connsiteY8" fmla="*/ 549949 h 3141908"/>
                <a:gd name="connsiteX9" fmla="*/ 2153179 w 6124915"/>
                <a:gd name="connsiteY9" fmla="*/ 588049 h 3141908"/>
                <a:gd name="connsiteX10" fmla="*/ 2176039 w 6124915"/>
                <a:gd name="connsiteY10" fmla="*/ 618529 h 3141908"/>
                <a:gd name="connsiteX11" fmla="*/ 2183659 w 6124915"/>
                <a:gd name="connsiteY11" fmla="*/ 641389 h 3141908"/>
                <a:gd name="connsiteX12" fmla="*/ 2229379 w 6124915"/>
                <a:gd name="connsiteY12" fmla="*/ 702349 h 3141908"/>
                <a:gd name="connsiteX13" fmla="*/ 2244923 w 6124915"/>
                <a:gd name="connsiteY13" fmla="*/ 732339 h 3141908"/>
                <a:gd name="connsiteX14" fmla="*/ 2244377 w 6124915"/>
                <a:gd name="connsiteY14" fmla="*/ 732155 h 3141908"/>
                <a:gd name="connsiteX15" fmla="*/ 2240351 w 6124915"/>
                <a:gd name="connsiteY15" fmla="*/ 727286 h 3141908"/>
                <a:gd name="connsiteX16" fmla="*/ 2243450 w 6124915"/>
                <a:gd name="connsiteY16" fmla="*/ 731843 h 3141908"/>
                <a:gd name="connsiteX17" fmla="*/ 2244377 w 6124915"/>
                <a:gd name="connsiteY17" fmla="*/ 732155 h 3141908"/>
                <a:gd name="connsiteX18" fmla="*/ 2246061 w 6124915"/>
                <a:gd name="connsiteY18" fmla="*/ 734192 h 3141908"/>
                <a:gd name="connsiteX19" fmla="*/ 2290339 w 6124915"/>
                <a:gd name="connsiteY19" fmla="*/ 793789 h 3141908"/>
                <a:gd name="connsiteX20" fmla="*/ 2305579 w 6124915"/>
                <a:gd name="connsiteY20" fmla="*/ 816649 h 3141908"/>
                <a:gd name="connsiteX21" fmla="*/ 2358919 w 6124915"/>
                <a:gd name="connsiteY21" fmla="*/ 869989 h 3141908"/>
                <a:gd name="connsiteX22" fmla="*/ 2389399 w 6124915"/>
                <a:gd name="connsiteY22" fmla="*/ 900469 h 3141908"/>
                <a:gd name="connsiteX23" fmla="*/ 2419879 w 6124915"/>
                <a:gd name="connsiteY23" fmla="*/ 930949 h 3141908"/>
                <a:gd name="connsiteX24" fmla="*/ 2450359 w 6124915"/>
                <a:gd name="connsiteY24" fmla="*/ 946189 h 3141908"/>
                <a:gd name="connsiteX25" fmla="*/ 2473219 w 6124915"/>
                <a:gd name="connsiteY25" fmla="*/ 961429 h 3141908"/>
                <a:gd name="connsiteX26" fmla="*/ 2496079 w 6124915"/>
                <a:gd name="connsiteY26" fmla="*/ 969049 h 3141908"/>
                <a:gd name="connsiteX27" fmla="*/ 2541799 w 6124915"/>
                <a:gd name="connsiteY27" fmla="*/ 999529 h 3141908"/>
                <a:gd name="connsiteX28" fmla="*/ 2595139 w 6124915"/>
                <a:gd name="connsiteY28" fmla="*/ 1037629 h 3141908"/>
                <a:gd name="connsiteX29" fmla="*/ 2640859 w 6124915"/>
                <a:gd name="connsiteY29" fmla="*/ 1060489 h 3141908"/>
                <a:gd name="connsiteX30" fmla="*/ 2678959 w 6124915"/>
                <a:gd name="connsiteY30" fmla="*/ 1075729 h 3141908"/>
                <a:gd name="connsiteX31" fmla="*/ 2701819 w 6124915"/>
                <a:gd name="connsiteY31" fmla="*/ 1090969 h 3141908"/>
                <a:gd name="connsiteX32" fmla="*/ 2823739 w 6124915"/>
                <a:gd name="connsiteY32" fmla="*/ 1151929 h 3141908"/>
                <a:gd name="connsiteX33" fmla="*/ 2877079 w 6124915"/>
                <a:gd name="connsiteY33" fmla="*/ 1174789 h 3141908"/>
                <a:gd name="connsiteX34" fmla="*/ 2899939 w 6124915"/>
                <a:gd name="connsiteY34" fmla="*/ 1182409 h 3141908"/>
                <a:gd name="connsiteX35" fmla="*/ 2938039 w 6124915"/>
                <a:gd name="connsiteY35" fmla="*/ 1197649 h 3141908"/>
                <a:gd name="connsiteX36" fmla="*/ 2968519 w 6124915"/>
                <a:gd name="connsiteY36" fmla="*/ 1212889 h 3141908"/>
                <a:gd name="connsiteX37" fmla="*/ 3059959 w 6124915"/>
                <a:gd name="connsiteY37" fmla="*/ 1243369 h 3141908"/>
                <a:gd name="connsiteX38" fmla="*/ 3120919 w 6124915"/>
                <a:gd name="connsiteY38" fmla="*/ 1266229 h 3141908"/>
                <a:gd name="connsiteX39" fmla="*/ 3181879 w 6124915"/>
                <a:gd name="connsiteY39" fmla="*/ 1281469 h 3141908"/>
                <a:gd name="connsiteX40" fmla="*/ 3341899 w 6124915"/>
                <a:gd name="connsiteY40" fmla="*/ 1296709 h 3141908"/>
                <a:gd name="connsiteX41" fmla="*/ 3425719 w 6124915"/>
                <a:gd name="connsiteY41" fmla="*/ 1311949 h 3141908"/>
                <a:gd name="connsiteX42" fmla="*/ 3555259 w 6124915"/>
                <a:gd name="connsiteY42" fmla="*/ 1334809 h 3141908"/>
                <a:gd name="connsiteX43" fmla="*/ 3844819 w 6124915"/>
                <a:gd name="connsiteY43" fmla="*/ 1311949 h 3141908"/>
                <a:gd name="connsiteX44" fmla="*/ 3867679 w 6124915"/>
                <a:gd name="connsiteY44" fmla="*/ 1304329 h 3141908"/>
                <a:gd name="connsiteX45" fmla="*/ 3989599 w 6124915"/>
                <a:gd name="connsiteY45" fmla="*/ 1243369 h 3141908"/>
                <a:gd name="connsiteX46" fmla="*/ 4050559 w 6124915"/>
                <a:gd name="connsiteY46" fmla="*/ 1212889 h 3141908"/>
                <a:gd name="connsiteX47" fmla="*/ 4134379 w 6124915"/>
                <a:gd name="connsiteY47" fmla="*/ 1174789 h 3141908"/>
                <a:gd name="connsiteX48" fmla="*/ 4164859 w 6124915"/>
                <a:gd name="connsiteY48" fmla="*/ 1167169 h 3141908"/>
                <a:gd name="connsiteX49" fmla="*/ 4309639 w 6124915"/>
                <a:gd name="connsiteY49" fmla="*/ 1090969 h 3141908"/>
                <a:gd name="connsiteX50" fmla="*/ 4416319 w 6124915"/>
                <a:gd name="connsiteY50" fmla="*/ 1030009 h 3141908"/>
                <a:gd name="connsiteX51" fmla="*/ 4469659 w 6124915"/>
                <a:gd name="connsiteY51" fmla="*/ 1022389 h 3141908"/>
                <a:gd name="connsiteX52" fmla="*/ 4501889 w 6124915"/>
                <a:gd name="connsiteY52" fmla="*/ 1016350 h 3141908"/>
                <a:gd name="connsiteX53" fmla="*/ 4506753 w 6124915"/>
                <a:gd name="connsiteY53" fmla="*/ 1014647 h 3141908"/>
                <a:gd name="connsiteX54" fmla="*/ 4509696 w 6124915"/>
                <a:gd name="connsiteY54" fmla="*/ 1014686 h 3141908"/>
                <a:gd name="connsiteX55" fmla="*/ 4683019 w 6124915"/>
                <a:gd name="connsiteY55" fmla="*/ 1007149 h 3141908"/>
                <a:gd name="connsiteX56" fmla="*/ 4919239 w 6124915"/>
                <a:gd name="connsiteY56" fmla="*/ 991909 h 3141908"/>
                <a:gd name="connsiteX57" fmla="*/ 5140219 w 6124915"/>
                <a:gd name="connsiteY57" fmla="*/ 1007149 h 3141908"/>
                <a:gd name="connsiteX58" fmla="*/ 5239279 w 6124915"/>
                <a:gd name="connsiteY58" fmla="*/ 1022389 h 3141908"/>
                <a:gd name="connsiteX59" fmla="*/ 5292619 w 6124915"/>
                <a:gd name="connsiteY59" fmla="*/ 1037629 h 3141908"/>
                <a:gd name="connsiteX60" fmla="*/ 5330719 w 6124915"/>
                <a:gd name="connsiteY60" fmla="*/ 1045249 h 3141908"/>
                <a:gd name="connsiteX61" fmla="*/ 5475499 w 6124915"/>
                <a:gd name="connsiteY61" fmla="*/ 1060489 h 3141908"/>
                <a:gd name="connsiteX62" fmla="*/ 5544079 w 6124915"/>
                <a:gd name="connsiteY62" fmla="*/ 1075729 h 3141908"/>
                <a:gd name="connsiteX63" fmla="*/ 5566939 w 6124915"/>
                <a:gd name="connsiteY63" fmla="*/ 1083349 h 3141908"/>
                <a:gd name="connsiteX64" fmla="*/ 5612659 w 6124915"/>
                <a:gd name="connsiteY64" fmla="*/ 1090969 h 3141908"/>
                <a:gd name="connsiteX65" fmla="*/ 5665999 w 6124915"/>
                <a:gd name="connsiteY65" fmla="*/ 1106209 h 3141908"/>
                <a:gd name="connsiteX66" fmla="*/ 5757439 w 6124915"/>
                <a:gd name="connsiteY66" fmla="*/ 1121449 h 3141908"/>
                <a:gd name="connsiteX67" fmla="*/ 5826019 w 6124915"/>
                <a:gd name="connsiteY67" fmla="*/ 1144309 h 3141908"/>
                <a:gd name="connsiteX68" fmla="*/ 5879359 w 6124915"/>
                <a:gd name="connsiteY68" fmla="*/ 1167169 h 3141908"/>
                <a:gd name="connsiteX69" fmla="*/ 5932699 w 6124915"/>
                <a:gd name="connsiteY69" fmla="*/ 1205269 h 3141908"/>
                <a:gd name="connsiteX70" fmla="*/ 5978419 w 6124915"/>
                <a:gd name="connsiteY70" fmla="*/ 1228129 h 3141908"/>
                <a:gd name="connsiteX71" fmla="*/ 6039379 w 6124915"/>
                <a:gd name="connsiteY71" fmla="*/ 1304329 h 3141908"/>
                <a:gd name="connsiteX72" fmla="*/ 6100339 w 6124915"/>
                <a:gd name="connsiteY72" fmla="*/ 1380529 h 3141908"/>
                <a:gd name="connsiteX73" fmla="*/ 6124915 w 6124915"/>
                <a:gd name="connsiteY73" fmla="*/ 1411249 h 3141908"/>
                <a:gd name="connsiteX74" fmla="*/ 6124915 w 6124915"/>
                <a:gd name="connsiteY74" fmla="*/ 1714575 h 3141908"/>
                <a:gd name="connsiteX75" fmla="*/ 6123199 w 6124915"/>
                <a:gd name="connsiteY75" fmla="*/ 1715809 h 3141908"/>
                <a:gd name="connsiteX76" fmla="*/ 6069859 w 6124915"/>
                <a:gd name="connsiteY76" fmla="*/ 1753909 h 3141908"/>
                <a:gd name="connsiteX77" fmla="*/ 6054619 w 6124915"/>
                <a:gd name="connsiteY77" fmla="*/ 1776769 h 3141908"/>
                <a:gd name="connsiteX78" fmla="*/ 6001279 w 6124915"/>
                <a:gd name="connsiteY78" fmla="*/ 1807249 h 3141908"/>
                <a:gd name="connsiteX79" fmla="*/ 5970799 w 6124915"/>
                <a:gd name="connsiteY79" fmla="*/ 1830109 h 3141908"/>
                <a:gd name="connsiteX80" fmla="*/ 5947939 w 6124915"/>
                <a:gd name="connsiteY80" fmla="*/ 1845349 h 3141908"/>
                <a:gd name="connsiteX81" fmla="*/ 5932699 w 6124915"/>
                <a:gd name="connsiteY81" fmla="*/ 1868209 h 3141908"/>
                <a:gd name="connsiteX82" fmla="*/ 5902219 w 6124915"/>
                <a:gd name="connsiteY82" fmla="*/ 1891069 h 3141908"/>
                <a:gd name="connsiteX83" fmla="*/ 5886979 w 6124915"/>
                <a:gd name="connsiteY83" fmla="*/ 1936789 h 3141908"/>
                <a:gd name="connsiteX84" fmla="*/ 5879359 w 6124915"/>
                <a:gd name="connsiteY84" fmla="*/ 1959649 h 3141908"/>
                <a:gd name="connsiteX85" fmla="*/ 5894599 w 6124915"/>
                <a:gd name="connsiteY85" fmla="*/ 2005369 h 3141908"/>
                <a:gd name="connsiteX86" fmla="*/ 5908606 w 6124915"/>
                <a:gd name="connsiteY86" fmla="*/ 2017993 h 3141908"/>
                <a:gd name="connsiteX87" fmla="*/ 5923024 w 6124915"/>
                <a:gd name="connsiteY87" fmla="*/ 2026952 h 3141908"/>
                <a:gd name="connsiteX88" fmla="*/ 5906629 w 6124915"/>
                <a:gd name="connsiteY88" fmla="*/ 2025578 h 3141908"/>
                <a:gd name="connsiteX89" fmla="*/ 5840734 w 6124915"/>
                <a:gd name="connsiteY89" fmla="*/ 2021302 h 3141908"/>
                <a:gd name="connsiteX90" fmla="*/ 5634994 w 6124915"/>
                <a:gd name="connsiteY90" fmla="*/ 2013682 h 3141908"/>
                <a:gd name="connsiteX91" fmla="*/ 5604514 w 6124915"/>
                <a:gd name="connsiteY91" fmla="*/ 2036542 h 3141908"/>
                <a:gd name="connsiteX92" fmla="*/ 5558794 w 6124915"/>
                <a:gd name="connsiteY92" fmla="*/ 2067022 h 3141908"/>
                <a:gd name="connsiteX93" fmla="*/ 5482594 w 6124915"/>
                <a:gd name="connsiteY93" fmla="*/ 2082262 h 3141908"/>
                <a:gd name="connsiteX94" fmla="*/ 5459734 w 6124915"/>
                <a:gd name="connsiteY94" fmla="*/ 2089882 h 3141908"/>
                <a:gd name="connsiteX95" fmla="*/ 5375914 w 6124915"/>
                <a:gd name="connsiteY95" fmla="*/ 2105122 h 3141908"/>
                <a:gd name="connsiteX96" fmla="*/ 5246374 w 6124915"/>
                <a:gd name="connsiteY96" fmla="*/ 2112742 h 3141908"/>
                <a:gd name="connsiteX97" fmla="*/ 5208274 w 6124915"/>
                <a:gd name="connsiteY97" fmla="*/ 2120362 h 3141908"/>
                <a:gd name="connsiteX98" fmla="*/ 5185414 w 6124915"/>
                <a:gd name="connsiteY98" fmla="*/ 2127982 h 3141908"/>
                <a:gd name="connsiteX99" fmla="*/ 5154934 w 6124915"/>
                <a:gd name="connsiteY99" fmla="*/ 2135602 h 3141908"/>
                <a:gd name="connsiteX100" fmla="*/ 5132074 w 6124915"/>
                <a:gd name="connsiteY100" fmla="*/ 2143222 h 3141908"/>
                <a:gd name="connsiteX101" fmla="*/ 5086354 w 6124915"/>
                <a:gd name="connsiteY101" fmla="*/ 2150842 h 3141908"/>
                <a:gd name="connsiteX102" fmla="*/ 5048254 w 6124915"/>
                <a:gd name="connsiteY102" fmla="*/ 2166082 h 3141908"/>
                <a:gd name="connsiteX103" fmla="*/ 5017774 w 6124915"/>
                <a:gd name="connsiteY103" fmla="*/ 2173702 h 3141908"/>
                <a:gd name="connsiteX104" fmla="*/ 4956814 w 6124915"/>
                <a:gd name="connsiteY104" fmla="*/ 2242282 h 3141908"/>
                <a:gd name="connsiteX105" fmla="*/ 4918714 w 6124915"/>
                <a:gd name="connsiteY105" fmla="*/ 2280382 h 3141908"/>
                <a:gd name="connsiteX106" fmla="*/ 4903474 w 6124915"/>
                <a:gd name="connsiteY106" fmla="*/ 2303242 h 3141908"/>
                <a:gd name="connsiteX107" fmla="*/ 4857754 w 6124915"/>
                <a:gd name="connsiteY107" fmla="*/ 2379442 h 3141908"/>
                <a:gd name="connsiteX108" fmla="*/ 4850134 w 6124915"/>
                <a:gd name="connsiteY108" fmla="*/ 2425162 h 3141908"/>
                <a:gd name="connsiteX109" fmla="*/ 4812034 w 6124915"/>
                <a:gd name="connsiteY109" fmla="*/ 2501362 h 3141908"/>
                <a:gd name="connsiteX110" fmla="*/ 4796794 w 6124915"/>
                <a:gd name="connsiteY110" fmla="*/ 2524222 h 3141908"/>
                <a:gd name="connsiteX111" fmla="*/ 4773934 w 6124915"/>
                <a:gd name="connsiteY111" fmla="*/ 2577562 h 3141908"/>
                <a:gd name="connsiteX112" fmla="*/ 4758694 w 6124915"/>
                <a:gd name="connsiteY112" fmla="*/ 2646142 h 3141908"/>
                <a:gd name="connsiteX113" fmla="*/ 4705354 w 6124915"/>
                <a:gd name="connsiteY113" fmla="*/ 2722342 h 3141908"/>
                <a:gd name="connsiteX114" fmla="*/ 4690114 w 6124915"/>
                <a:gd name="connsiteY114" fmla="*/ 2745202 h 3141908"/>
                <a:gd name="connsiteX115" fmla="*/ 4652014 w 6124915"/>
                <a:gd name="connsiteY115" fmla="*/ 2798542 h 3141908"/>
                <a:gd name="connsiteX116" fmla="*/ 4629154 w 6124915"/>
                <a:gd name="connsiteY116" fmla="*/ 2889982 h 3141908"/>
                <a:gd name="connsiteX117" fmla="*/ 4621534 w 6124915"/>
                <a:gd name="connsiteY117" fmla="*/ 2912842 h 3141908"/>
                <a:gd name="connsiteX118" fmla="*/ 4613914 w 6124915"/>
                <a:gd name="connsiteY118" fmla="*/ 2943322 h 3141908"/>
                <a:gd name="connsiteX119" fmla="*/ 4603359 w 6124915"/>
                <a:gd name="connsiteY119" fmla="*/ 3133911 h 3141908"/>
                <a:gd name="connsiteX120" fmla="*/ 4603520 w 6124915"/>
                <a:gd name="connsiteY120" fmla="*/ 3141908 h 3141908"/>
                <a:gd name="connsiteX121" fmla="*/ 0 w 6124915"/>
                <a:gd name="connsiteY121" fmla="*/ 3141908 h 3141908"/>
                <a:gd name="connsiteX122" fmla="*/ 0 w 6124915"/>
                <a:gd name="connsiteY122" fmla="*/ 0 h 31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6124915" h="3141908">
                  <a:moveTo>
                    <a:pt x="0" y="0"/>
                  </a:moveTo>
                  <a:lnTo>
                    <a:pt x="2223068" y="0"/>
                  </a:lnTo>
                  <a:lnTo>
                    <a:pt x="2198899" y="24169"/>
                  </a:lnTo>
                  <a:cubicBezTo>
                    <a:pt x="2190536" y="33727"/>
                    <a:pt x="2183659" y="44489"/>
                    <a:pt x="2176039" y="54649"/>
                  </a:cubicBezTo>
                  <a:cubicBezTo>
                    <a:pt x="2147159" y="155729"/>
                    <a:pt x="2170352" y="61082"/>
                    <a:pt x="2153179" y="207049"/>
                  </a:cubicBezTo>
                  <a:cubicBezTo>
                    <a:pt x="2151955" y="217450"/>
                    <a:pt x="2148568" y="227498"/>
                    <a:pt x="2145559" y="237529"/>
                  </a:cubicBezTo>
                  <a:cubicBezTo>
                    <a:pt x="2140943" y="252916"/>
                    <a:pt x="2130319" y="283249"/>
                    <a:pt x="2130319" y="283249"/>
                  </a:cubicBezTo>
                  <a:cubicBezTo>
                    <a:pt x="2132859" y="336589"/>
                    <a:pt x="2134893" y="389956"/>
                    <a:pt x="2137939" y="443269"/>
                  </a:cubicBezTo>
                  <a:cubicBezTo>
                    <a:pt x="2139973" y="478862"/>
                    <a:pt x="2141827" y="514494"/>
                    <a:pt x="2145559" y="549949"/>
                  </a:cubicBezTo>
                  <a:cubicBezTo>
                    <a:pt x="2146915" y="562829"/>
                    <a:pt x="2147919" y="576214"/>
                    <a:pt x="2153179" y="588049"/>
                  </a:cubicBezTo>
                  <a:cubicBezTo>
                    <a:pt x="2158337" y="599654"/>
                    <a:pt x="2168419" y="608369"/>
                    <a:pt x="2176039" y="618529"/>
                  </a:cubicBezTo>
                  <a:cubicBezTo>
                    <a:pt x="2178579" y="626149"/>
                    <a:pt x="2179402" y="634578"/>
                    <a:pt x="2183659" y="641389"/>
                  </a:cubicBezTo>
                  <a:cubicBezTo>
                    <a:pt x="2232518" y="719564"/>
                    <a:pt x="2197990" y="647417"/>
                    <a:pt x="2229379" y="702349"/>
                  </a:cubicBezTo>
                  <a:cubicBezTo>
                    <a:pt x="2241115" y="722886"/>
                    <a:pt x="2244666" y="730446"/>
                    <a:pt x="2244923" y="732339"/>
                  </a:cubicBezTo>
                  <a:lnTo>
                    <a:pt x="2244377" y="732155"/>
                  </a:lnTo>
                  <a:lnTo>
                    <a:pt x="2240351" y="727286"/>
                  </a:lnTo>
                  <a:cubicBezTo>
                    <a:pt x="2238973" y="725942"/>
                    <a:pt x="2241636" y="729898"/>
                    <a:pt x="2243450" y="731843"/>
                  </a:cubicBezTo>
                  <a:lnTo>
                    <a:pt x="2244377" y="732155"/>
                  </a:lnTo>
                  <a:lnTo>
                    <a:pt x="2246061" y="734192"/>
                  </a:lnTo>
                  <a:cubicBezTo>
                    <a:pt x="2252704" y="742664"/>
                    <a:pt x="2265833" y="760093"/>
                    <a:pt x="2290339" y="793789"/>
                  </a:cubicBezTo>
                  <a:cubicBezTo>
                    <a:pt x="2295726" y="801195"/>
                    <a:pt x="2299453" y="809842"/>
                    <a:pt x="2305579" y="816649"/>
                  </a:cubicBezTo>
                  <a:cubicBezTo>
                    <a:pt x="2322400" y="835339"/>
                    <a:pt x="2341139" y="852209"/>
                    <a:pt x="2358919" y="869989"/>
                  </a:cubicBezTo>
                  <a:lnTo>
                    <a:pt x="2389399" y="900469"/>
                  </a:lnTo>
                  <a:cubicBezTo>
                    <a:pt x="2399559" y="910629"/>
                    <a:pt x="2407028" y="924523"/>
                    <a:pt x="2419879" y="930949"/>
                  </a:cubicBezTo>
                  <a:cubicBezTo>
                    <a:pt x="2430039" y="936029"/>
                    <a:pt x="2440496" y="940553"/>
                    <a:pt x="2450359" y="946189"/>
                  </a:cubicBezTo>
                  <a:cubicBezTo>
                    <a:pt x="2458310" y="950733"/>
                    <a:pt x="2465028" y="957333"/>
                    <a:pt x="2473219" y="961429"/>
                  </a:cubicBezTo>
                  <a:cubicBezTo>
                    <a:pt x="2480403" y="965021"/>
                    <a:pt x="2489058" y="965148"/>
                    <a:pt x="2496079" y="969049"/>
                  </a:cubicBezTo>
                  <a:cubicBezTo>
                    <a:pt x="2512090" y="977944"/>
                    <a:pt x="2526740" y="989103"/>
                    <a:pt x="2541799" y="999529"/>
                  </a:cubicBezTo>
                  <a:cubicBezTo>
                    <a:pt x="2559764" y="1011966"/>
                    <a:pt x="2574410" y="1030719"/>
                    <a:pt x="2595139" y="1037629"/>
                  </a:cubicBezTo>
                  <a:cubicBezTo>
                    <a:pt x="2652598" y="1056782"/>
                    <a:pt x="2581773" y="1030946"/>
                    <a:pt x="2640859" y="1060489"/>
                  </a:cubicBezTo>
                  <a:cubicBezTo>
                    <a:pt x="2653093" y="1066606"/>
                    <a:pt x="2666725" y="1069612"/>
                    <a:pt x="2678959" y="1075729"/>
                  </a:cubicBezTo>
                  <a:cubicBezTo>
                    <a:pt x="2687150" y="1079825"/>
                    <a:pt x="2693715" y="1086704"/>
                    <a:pt x="2701819" y="1090969"/>
                  </a:cubicBezTo>
                  <a:cubicBezTo>
                    <a:pt x="2742027" y="1112131"/>
                    <a:pt x="2780634" y="1137561"/>
                    <a:pt x="2823739" y="1151929"/>
                  </a:cubicBezTo>
                  <a:cubicBezTo>
                    <a:pt x="2877350" y="1169799"/>
                    <a:pt x="2811167" y="1146541"/>
                    <a:pt x="2877079" y="1174789"/>
                  </a:cubicBezTo>
                  <a:cubicBezTo>
                    <a:pt x="2884462" y="1177953"/>
                    <a:pt x="2892418" y="1179589"/>
                    <a:pt x="2899939" y="1182409"/>
                  </a:cubicBezTo>
                  <a:cubicBezTo>
                    <a:pt x="2912746" y="1187212"/>
                    <a:pt x="2925540" y="1192094"/>
                    <a:pt x="2938039" y="1197649"/>
                  </a:cubicBezTo>
                  <a:cubicBezTo>
                    <a:pt x="2948419" y="1202262"/>
                    <a:pt x="2958034" y="1208520"/>
                    <a:pt x="2968519" y="1212889"/>
                  </a:cubicBezTo>
                  <a:cubicBezTo>
                    <a:pt x="3110692" y="1272128"/>
                    <a:pt x="2973966" y="1214705"/>
                    <a:pt x="3059959" y="1243369"/>
                  </a:cubicBezTo>
                  <a:cubicBezTo>
                    <a:pt x="3080547" y="1250232"/>
                    <a:pt x="3100205" y="1259756"/>
                    <a:pt x="3120919" y="1266229"/>
                  </a:cubicBezTo>
                  <a:cubicBezTo>
                    <a:pt x="3140911" y="1272476"/>
                    <a:pt x="3161062" y="1279156"/>
                    <a:pt x="3181879" y="1281469"/>
                  </a:cubicBezTo>
                  <a:cubicBezTo>
                    <a:pt x="3280858" y="1292467"/>
                    <a:pt x="3227538" y="1287179"/>
                    <a:pt x="3341899" y="1296709"/>
                  </a:cubicBezTo>
                  <a:cubicBezTo>
                    <a:pt x="3395773" y="1314667"/>
                    <a:pt x="3327247" y="1293486"/>
                    <a:pt x="3425719" y="1311949"/>
                  </a:cubicBezTo>
                  <a:cubicBezTo>
                    <a:pt x="3577126" y="1340338"/>
                    <a:pt x="3391043" y="1316563"/>
                    <a:pt x="3555259" y="1334809"/>
                  </a:cubicBezTo>
                  <a:lnTo>
                    <a:pt x="3844819" y="1311949"/>
                  </a:lnTo>
                  <a:cubicBezTo>
                    <a:pt x="3852813" y="1311169"/>
                    <a:pt x="3860221" y="1307312"/>
                    <a:pt x="3867679" y="1304329"/>
                  </a:cubicBezTo>
                  <a:cubicBezTo>
                    <a:pt x="3917225" y="1284510"/>
                    <a:pt x="3941732" y="1272825"/>
                    <a:pt x="3989599" y="1243369"/>
                  </a:cubicBezTo>
                  <a:cubicBezTo>
                    <a:pt x="4042773" y="1210646"/>
                    <a:pt x="3995953" y="1226541"/>
                    <a:pt x="4050559" y="1212889"/>
                  </a:cubicBezTo>
                  <a:cubicBezTo>
                    <a:pt x="4087808" y="1188056"/>
                    <a:pt x="4073536" y="1195070"/>
                    <a:pt x="4134379" y="1174789"/>
                  </a:cubicBezTo>
                  <a:cubicBezTo>
                    <a:pt x="4144314" y="1171477"/>
                    <a:pt x="4155289" y="1171422"/>
                    <a:pt x="4164859" y="1167169"/>
                  </a:cubicBezTo>
                  <a:cubicBezTo>
                    <a:pt x="4221053" y="1142194"/>
                    <a:pt x="4261190" y="1121250"/>
                    <a:pt x="4309639" y="1090969"/>
                  </a:cubicBezTo>
                  <a:cubicBezTo>
                    <a:pt x="4350159" y="1065644"/>
                    <a:pt x="4355112" y="1053812"/>
                    <a:pt x="4416319" y="1030009"/>
                  </a:cubicBezTo>
                  <a:cubicBezTo>
                    <a:pt x="4433058" y="1023499"/>
                    <a:pt x="4451943" y="1025342"/>
                    <a:pt x="4469659" y="1022389"/>
                  </a:cubicBezTo>
                  <a:cubicBezTo>
                    <a:pt x="4485734" y="1019710"/>
                    <a:pt x="4495845" y="1017756"/>
                    <a:pt x="4501889" y="1016350"/>
                  </a:cubicBezTo>
                  <a:lnTo>
                    <a:pt x="4506753" y="1014647"/>
                  </a:lnTo>
                  <a:lnTo>
                    <a:pt x="4509696" y="1014686"/>
                  </a:lnTo>
                  <a:cubicBezTo>
                    <a:pt x="4529539" y="1014611"/>
                    <a:pt x="4577417" y="1013016"/>
                    <a:pt x="4683019" y="1007149"/>
                  </a:cubicBezTo>
                  <a:lnTo>
                    <a:pt x="4919239" y="991909"/>
                  </a:lnTo>
                  <a:cubicBezTo>
                    <a:pt x="4992899" y="996989"/>
                    <a:pt x="5066717" y="1000149"/>
                    <a:pt x="5140219" y="1007149"/>
                  </a:cubicBezTo>
                  <a:cubicBezTo>
                    <a:pt x="5173477" y="1010316"/>
                    <a:pt x="5206519" y="1015837"/>
                    <a:pt x="5239279" y="1022389"/>
                  </a:cubicBezTo>
                  <a:cubicBezTo>
                    <a:pt x="5257411" y="1026015"/>
                    <a:pt x="5274680" y="1033144"/>
                    <a:pt x="5292619" y="1037629"/>
                  </a:cubicBezTo>
                  <a:cubicBezTo>
                    <a:pt x="5305184" y="1040770"/>
                    <a:pt x="5317976" y="1042932"/>
                    <a:pt x="5330719" y="1045249"/>
                  </a:cubicBezTo>
                  <a:cubicBezTo>
                    <a:pt x="5397783" y="1057443"/>
                    <a:pt x="5385304" y="1053551"/>
                    <a:pt x="5475499" y="1060489"/>
                  </a:cubicBezTo>
                  <a:cubicBezTo>
                    <a:pt x="5526960" y="1077643"/>
                    <a:pt x="5463615" y="1057848"/>
                    <a:pt x="5544079" y="1075729"/>
                  </a:cubicBezTo>
                  <a:cubicBezTo>
                    <a:pt x="5551920" y="1077471"/>
                    <a:pt x="5559098" y="1081607"/>
                    <a:pt x="5566939" y="1083349"/>
                  </a:cubicBezTo>
                  <a:cubicBezTo>
                    <a:pt x="5582021" y="1086701"/>
                    <a:pt x="5597604" y="1087495"/>
                    <a:pt x="5612659" y="1090969"/>
                  </a:cubicBezTo>
                  <a:cubicBezTo>
                    <a:pt x="5630677" y="1095127"/>
                    <a:pt x="5648060" y="1101724"/>
                    <a:pt x="5665999" y="1106209"/>
                  </a:cubicBezTo>
                  <a:cubicBezTo>
                    <a:pt x="5695712" y="1113637"/>
                    <a:pt x="5727332" y="1117148"/>
                    <a:pt x="5757439" y="1121449"/>
                  </a:cubicBezTo>
                  <a:lnTo>
                    <a:pt x="5826019" y="1144309"/>
                  </a:lnTo>
                  <a:cubicBezTo>
                    <a:pt x="5847671" y="1151526"/>
                    <a:pt x="5858644" y="1153987"/>
                    <a:pt x="5879359" y="1167169"/>
                  </a:cubicBezTo>
                  <a:cubicBezTo>
                    <a:pt x="5897793" y="1178900"/>
                    <a:pt x="5913963" y="1194027"/>
                    <a:pt x="5932699" y="1205269"/>
                  </a:cubicBezTo>
                  <a:cubicBezTo>
                    <a:pt x="5958992" y="1221045"/>
                    <a:pt x="5954867" y="1202436"/>
                    <a:pt x="5978419" y="1228129"/>
                  </a:cubicBezTo>
                  <a:cubicBezTo>
                    <a:pt x="6000399" y="1252107"/>
                    <a:pt x="6016378" y="1281328"/>
                    <a:pt x="6039379" y="1304329"/>
                  </a:cubicBezTo>
                  <a:cubicBezTo>
                    <a:pt x="6092865" y="1357815"/>
                    <a:pt x="6049072" y="1310037"/>
                    <a:pt x="6100339" y="1380529"/>
                  </a:cubicBezTo>
                  <a:lnTo>
                    <a:pt x="6124915" y="1411249"/>
                  </a:lnTo>
                  <a:lnTo>
                    <a:pt x="6124915" y="1714575"/>
                  </a:lnTo>
                  <a:lnTo>
                    <a:pt x="6123199" y="1715809"/>
                  </a:lnTo>
                  <a:cubicBezTo>
                    <a:pt x="6076861" y="1754424"/>
                    <a:pt x="6126259" y="1725709"/>
                    <a:pt x="6069859" y="1753909"/>
                  </a:cubicBezTo>
                  <a:cubicBezTo>
                    <a:pt x="6064779" y="1761529"/>
                    <a:pt x="6061095" y="1770293"/>
                    <a:pt x="6054619" y="1776769"/>
                  </a:cubicBezTo>
                  <a:cubicBezTo>
                    <a:pt x="6031553" y="1799835"/>
                    <a:pt x="6027434" y="1798531"/>
                    <a:pt x="6001279" y="1807249"/>
                  </a:cubicBezTo>
                  <a:cubicBezTo>
                    <a:pt x="5991119" y="1814869"/>
                    <a:pt x="5981133" y="1822727"/>
                    <a:pt x="5970799" y="1830109"/>
                  </a:cubicBezTo>
                  <a:cubicBezTo>
                    <a:pt x="5963347" y="1835432"/>
                    <a:pt x="5954415" y="1838873"/>
                    <a:pt x="5947939" y="1845349"/>
                  </a:cubicBezTo>
                  <a:cubicBezTo>
                    <a:pt x="5941463" y="1851825"/>
                    <a:pt x="5939175" y="1861733"/>
                    <a:pt x="5932699" y="1868209"/>
                  </a:cubicBezTo>
                  <a:cubicBezTo>
                    <a:pt x="5923719" y="1877189"/>
                    <a:pt x="5912379" y="1883449"/>
                    <a:pt x="5902219" y="1891069"/>
                  </a:cubicBezTo>
                  <a:lnTo>
                    <a:pt x="5886979" y="1936789"/>
                  </a:lnTo>
                  <a:lnTo>
                    <a:pt x="5879359" y="1959649"/>
                  </a:lnTo>
                  <a:cubicBezTo>
                    <a:pt x="5884439" y="1974889"/>
                    <a:pt x="5885688" y="1992003"/>
                    <a:pt x="5894599" y="2005369"/>
                  </a:cubicBezTo>
                  <a:cubicBezTo>
                    <a:pt x="5898122" y="2010653"/>
                    <a:pt x="5903158" y="2014522"/>
                    <a:pt x="5908606" y="2017993"/>
                  </a:cubicBezTo>
                  <a:lnTo>
                    <a:pt x="5923024" y="2026952"/>
                  </a:lnTo>
                  <a:lnTo>
                    <a:pt x="5906629" y="2025578"/>
                  </a:lnTo>
                  <a:cubicBezTo>
                    <a:pt x="5870059" y="2022883"/>
                    <a:pt x="5840734" y="2021302"/>
                    <a:pt x="5840734" y="2021302"/>
                  </a:cubicBezTo>
                  <a:cubicBezTo>
                    <a:pt x="5770711" y="1974620"/>
                    <a:pt x="5803020" y="1989678"/>
                    <a:pt x="5634994" y="2013682"/>
                  </a:cubicBezTo>
                  <a:cubicBezTo>
                    <a:pt x="5622422" y="2015478"/>
                    <a:pt x="5614918" y="2029259"/>
                    <a:pt x="5604514" y="2036542"/>
                  </a:cubicBezTo>
                  <a:cubicBezTo>
                    <a:pt x="5589509" y="2047046"/>
                    <a:pt x="5576563" y="2062580"/>
                    <a:pt x="5558794" y="2067022"/>
                  </a:cubicBezTo>
                  <a:cubicBezTo>
                    <a:pt x="5437340" y="2097386"/>
                    <a:pt x="5650745" y="2044895"/>
                    <a:pt x="5482594" y="2082262"/>
                  </a:cubicBezTo>
                  <a:cubicBezTo>
                    <a:pt x="5474753" y="2084004"/>
                    <a:pt x="5467457" y="2087675"/>
                    <a:pt x="5459734" y="2089882"/>
                  </a:cubicBezTo>
                  <a:cubicBezTo>
                    <a:pt x="5431209" y="2098032"/>
                    <a:pt x="5406386" y="2102583"/>
                    <a:pt x="5375914" y="2105122"/>
                  </a:cubicBezTo>
                  <a:cubicBezTo>
                    <a:pt x="5332809" y="2108714"/>
                    <a:pt x="5289554" y="2110202"/>
                    <a:pt x="5246374" y="2112742"/>
                  </a:cubicBezTo>
                  <a:cubicBezTo>
                    <a:pt x="5233674" y="2115282"/>
                    <a:pt x="5220839" y="2117221"/>
                    <a:pt x="5208274" y="2120362"/>
                  </a:cubicBezTo>
                  <a:cubicBezTo>
                    <a:pt x="5200482" y="2122310"/>
                    <a:pt x="5193137" y="2125775"/>
                    <a:pt x="5185414" y="2127982"/>
                  </a:cubicBezTo>
                  <a:cubicBezTo>
                    <a:pt x="5175344" y="2130859"/>
                    <a:pt x="5165004" y="2132725"/>
                    <a:pt x="5154934" y="2135602"/>
                  </a:cubicBezTo>
                  <a:cubicBezTo>
                    <a:pt x="5147211" y="2137809"/>
                    <a:pt x="5139915" y="2141480"/>
                    <a:pt x="5132074" y="2143222"/>
                  </a:cubicBezTo>
                  <a:cubicBezTo>
                    <a:pt x="5116992" y="2146574"/>
                    <a:pt x="5101594" y="2148302"/>
                    <a:pt x="5086354" y="2150842"/>
                  </a:cubicBezTo>
                  <a:cubicBezTo>
                    <a:pt x="5073654" y="2155922"/>
                    <a:pt x="5061230" y="2161757"/>
                    <a:pt x="5048254" y="2166082"/>
                  </a:cubicBezTo>
                  <a:cubicBezTo>
                    <a:pt x="5038319" y="2169394"/>
                    <a:pt x="5027141" y="2169018"/>
                    <a:pt x="5017774" y="2173702"/>
                  </a:cubicBezTo>
                  <a:cubicBezTo>
                    <a:pt x="4969189" y="2197995"/>
                    <a:pt x="4999318" y="2199778"/>
                    <a:pt x="4956814" y="2242282"/>
                  </a:cubicBezTo>
                  <a:cubicBezTo>
                    <a:pt x="4944114" y="2254982"/>
                    <a:pt x="4930541" y="2266865"/>
                    <a:pt x="4918714" y="2280382"/>
                  </a:cubicBezTo>
                  <a:cubicBezTo>
                    <a:pt x="4912683" y="2287274"/>
                    <a:pt x="4908274" y="2295442"/>
                    <a:pt x="4903474" y="2303242"/>
                  </a:cubicBezTo>
                  <a:cubicBezTo>
                    <a:pt x="4887950" y="2328469"/>
                    <a:pt x="4857754" y="2379442"/>
                    <a:pt x="4857754" y="2379442"/>
                  </a:cubicBezTo>
                  <a:cubicBezTo>
                    <a:pt x="4855214" y="2394682"/>
                    <a:pt x="4855559" y="2410696"/>
                    <a:pt x="4850134" y="2425162"/>
                  </a:cubicBezTo>
                  <a:cubicBezTo>
                    <a:pt x="4840163" y="2451752"/>
                    <a:pt x="4827786" y="2477733"/>
                    <a:pt x="4812034" y="2501362"/>
                  </a:cubicBezTo>
                  <a:cubicBezTo>
                    <a:pt x="4806954" y="2508982"/>
                    <a:pt x="4800890" y="2516031"/>
                    <a:pt x="4796794" y="2524222"/>
                  </a:cubicBezTo>
                  <a:cubicBezTo>
                    <a:pt x="4788143" y="2541524"/>
                    <a:pt x="4781554" y="2559782"/>
                    <a:pt x="4773934" y="2577562"/>
                  </a:cubicBezTo>
                  <a:cubicBezTo>
                    <a:pt x="4772554" y="2585843"/>
                    <a:pt x="4767269" y="2632207"/>
                    <a:pt x="4758694" y="2646142"/>
                  </a:cubicBezTo>
                  <a:cubicBezTo>
                    <a:pt x="4742445" y="2672547"/>
                    <a:pt x="4723002" y="2696850"/>
                    <a:pt x="4705354" y="2722342"/>
                  </a:cubicBezTo>
                  <a:cubicBezTo>
                    <a:pt x="4700141" y="2729872"/>
                    <a:pt x="4695609" y="2737876"/>
                    <a:pt x="4690114" y="2745202"/>
                  </a:cubicBezTo>
                  <a:cubicBezTo>
                    <a:pt x="4687044" y="2749296"/>
                    <a:pt x="4656066" y="2789426"/>
                    <a:pt x="4652014" y="2798542"/>
                  </a:cubicBezTo>
                  <a:cubicBezTo>
                    <a:pt x="4631484" y="2844734"/>
                    <a:pt x="4639803" y="2842059"/>
                    <a:pt x="4629154" y="2889982"/>
                  </a:cubicBezTo>
                  <a:cubicBezTo>
                    <a:pt x="4627412" y="2897823"/>
                    <a:pt x="4623741" y="2905119"/>
                    <a:pt x="4621534" y="2912842"/>
                  </a:cubicBezTo>
                  <a:cubicBezTo>
                    <a:pt x="4618657" y="2922912"/>
                    <a:pt x="4616454" y="2933162"/>
                    <a:pt x="4613914" y="2943322"/>
                  </a:cubicBezTo>
                  <a:cubicBezTo>
                    <a:pt x="4606334" y="3049450"/>
                    <a:pt x="4603087" y="3083440"/>
                    <a:pt x="4603359" y="3133911"/>
                  </a:cubicBezTo>
                  <a:lnTo>
                    <a:pt x="4603520" y="3141908"/>
                  </a:lnTo>
                  <a:lnTo>
                    <a:pt x="0" y="3141908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C1942362-C544-4B36-9C3F-7E23ADA99CA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7630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(Conclusions)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E5E88F9-E49C-42F7-80FF-3DA2824CDC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48051"/>
            <a:ext cx="10058400" cy="3924074"/>
          </a:xfrm>
          <a:prstGeom prst="rect">
            <a:avLst/>
          </a:prstGeom>
        </p:spPr>
      </p:pic>
      <p:sp>
        <p:nvSpPr>
          <p:cNvPr id="10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93EABDC-FB86-4E30-830B-A695E50670B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14D4CE-2369-490A-8E6A-477D1AAB4E6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5471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6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Conclusion &amp; Reflection 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305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ADF35AB-0C5B-4582-AE7E-D3CCC654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Strengths &amp; Weaknesses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E6F626-BD7E-4EB0-A289-CCB132E7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Strengths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Accuracy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Universality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Efficiency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b="1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Weaknesses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Complexity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Difficult to Operate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CEC83B7-EA97-47BD-808B-794CB844C8F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9C179E-AE1B-472F-80B8-62CBC173BEE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067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1CF32A9A-E967-468F-A480-12E2488F1819}"/>
              </a:ext>
            </a:extLst>
          </p:cNvPr>
          <p:cNvSpPr txBox="1">
            <a:spLocks/>
          </p:cNvSpPr>
          <p:nvPr/>
        </p:nvSpPr>
        <p:spPr>
          <a:xfrm>
            <a:off x="274704" y="5140987"/>
            <a:ext cx="10572750" cy="168037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IMMC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22768821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Shanghai Experimental School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CBB1DA0-2CF1-4848-AEC4-0B954E0E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5198" y="1494730"/>
            <a:ext cx="10561418" cy="2291018"/>
          </a:xfrm>
          <a:effectLst>
            <a:outerShdw blurRad="50800" dist="38100" dir="2700000" sx="149000" sy="149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Thanks For Listening!</a:t>
            </a:r>
            <a:endParaRPr lang="zh-CN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4800A8-4BE0-45CA-B9DE-5A3C656649DA}"/>
              </a:ext>
            </a:extLst>
          </p:cNvPr>
          <p:cNvSpPr txBox="1"/>
          <p:nvPr/>
        </p:nvSpPr>
        <p:spPr>
          <a:xfrm>
            <a:off x="5577840" y="3960674"/>
            <a:ext cx="627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SES </a:t>
            </a:r>
            <a:r>
              <a:rPr lang="en-US" altLang="zh-CN" sz="3200" b="1" dirty="0" err="1">
                <a:solidFill>
                  <a:srgbClr val="C9C9FF"/>
                </a:solidFill>
                <a:latin typeface="Colonna MT" panose="04020805060202030203" pitchFamily="82" charset="0"/>
              </a:rPr>
              <a:t>stOOrz</a:t>
            </a:r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 Math Modelling Group</a:t>
            </a:r>
            <a:endParaRPr lang="zh-CN" altLang="en-US" sz="3200" b="1" dirty="0">
              <a:solidFill>
                <a:srgbClr val="C9C9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F7181-DB54-4F79-B2B5-C0A984DBC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86" y="5368401"/>
            <a:ext cx="1168400" cy="122555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9688286" y="5331682"/>
            <a:ext cx="238034" cy="144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764486" y="5562600"/>
            <a:ext cx="116114" cy="5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765303" y="2225317"/>
            <a:ext cx="2091995" cy="1596390"/>
            <a:chOff x="613410" y="4972050"/>
            <a:chExt cx="2091995" cy="1596390"/>
          </a:xfrm>
        </p:grpSpPr>
        <p:sp>
          <p:nvSpPr>
            <p:cNvPr id="10" name="任意多边形 9"/>
            <p:cNvSpPr/>
            <p:nvPr/>
          </p:nvSpPr>
          <p:spPr>
            <a:xfrm rot="1535428">
              <a:off x="935608" y="51371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1EC5D9"/>
                </a:gs>
                <a:gs pos="100000">
                  <a:srgbClr val="27A8C7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4550090">
              <a:off x="1149791" y="5729002"/>
              <a:ext cx="989057" cy="82483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AA1C3"/>
                </a:gs>
                <a:gs pos="100000">
                  <a:srgbClr val="4E478F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535428">
              <a:off x="646048" y="57086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1535428">
              <a:off x="1753539" y="6317739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4C4C91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211580" y="528066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C66CD7"/>
                </a:gs>
                <a:gs pos="61000">
                  <a:srgbClr val="7243C0"/>
                </a:gs>
                <a:gs pos="83000">
                  <a:srgbClr val="4E32B8"/>
                </a:gs>
                <a:gs pos="100000">
                  <a:srgbClr val="3524A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264943">
              <a:off x="1192778" y="5705276"/>
              <a:ext cx="892481" cy="92372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D49C3"/>
                </a:gs>
                <a:gs pos="100000">
                  <a:srgbClr val="9F59CC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535428">
              <a:off x="1996060" y="5713849"/>
              <a:ext cx="676753" cy="89910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804AC4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13410" y="497205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1CCBDD"/>
                </a:gs>
                <a:gs pos="61000">
                  <a:srgbClr val="3785B4"/>
                </a:gs>
                <a:gs pos="83000">
                  <a:srgbClr val="455F9D"/>
                </a:gs>
                <a:gs pos="100000">
                  <a:srgbClr val="4E46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EAC4512-9018-47AD-946B-B4436620698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D79267-7857-4A32-9F31-78BE5C7A563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9639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7</a:t>
            </a:r>
            <a:br>
              <a:rPr lang="en-US" altLang="zh-CN" b="1" dirty="0">
                <a:latin typeface="+mj-lt"/>
              </a:rPr>
            </a:br>
            <a:r>
              <a:rPr lang="en-US" altLang="zh-CN" dirty="0">
                <a:latin typeface="+mj-lt"/>
              </a:rPr>
              <a:t>Appendix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10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E802637B-DBC8-4A5B-9627-AA13BC0DEF1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855A8C-D24A-4F6C-81B0-CC9D635644E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287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43E4C6B-EB12-48A6-95E8-F4B72E84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Hyperlinks</a:t>
            </a:r>
            <a:endParaRPr lang="zh-CN" altLang="en-US" dirty="0">
              <a:latin typeface="+mj-lt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56F9317-B596-480C-A7BB-DDB144061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4 Model Analysis &amp; Structure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5 Critical Assumptions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6 Definitions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8 Overview of Math Model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9 Regular States - Coordinates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10 Regular States - D -&gt; v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11 Regular States - D -&gt; v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12 Regular States - Distribution -&gt; D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13 Regular States - v -&gt; Distribution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14 Regular States - Overall Recursion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15 Crowded State - Stowing &amp; Seating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16 Crowded State - Seating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17 Crowded State - Congestion Parameter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18 Crowded State - Interconversion Formula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19 Crowded State - Delete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20 Total Time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21 Total Time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23 Vertical Optimization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24 Vertical Optimization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25 Vertical Optimization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26 Disembarking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27 Horizontal optimization - Satisfactory Index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28 Results Graph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29 Results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31 SA Results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32 SA Conclusion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34 Different Aircrafts - Coordinates FW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35 Different Aircrafts - Coordinates TETA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36 Different Aircrafts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Optimisation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37 Different Aircrafts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Optimisation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38 Different Aircrafts - Conclusion FW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39 Different Aircrafts - Conclusion TETA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41 Strengths &amp; Weaknesses </a:t>
            </a:r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任意多边形 19">
            <a:hlinkClick r:id="rId35" action="ppaction://hlinksldjump"/>
            <a:extLst>
              <a:ext uri="{FF2B5EF4-FFF2-40B4-BE49-F238E27FC236}">
                <a16:creationId xmlns:a16="http://schemas.microsoft.com/office/drawing/2014/main" id="{652BB785-0028-4AC7-86E3-4B003863AA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242B1B-7D47-4562-97C7-4C7FD187EFD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442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1E7BE53-5189-4E9D-905D-823A5D35B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51" y="2497745"/>
            <a:ext cx="8172949" cy="4012081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324356" y="3246746"/>
            <a:ext cx="3123184" cy="2011680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A54195-B3FD-4C02-982C-10F77140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Justification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 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fo</a:t>
            </a:r>
            <a:r>
              <a:rPr lang="en-US" altLang="zh-CN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</a:rPr>
              <a:t>r the Assumption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4E0F8-66F2-4F94-8954-CCEECD27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876466" cy="363651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The explanation for the last assumption made in the previous slide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+mn-lt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>
            <a:stCxn id="11" idx="3"/>
          </p:cNvCxnSpPr>
          <p:nvPr/>
        </p:nvCxnSpPr>
        <p:spPr>
          <a:xfrm>
            <a:off x="4303776" y="3613696"/>
            <a:ext cx="4553712" cy="921728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blipFill>
                <a:blip r:embed="rId4"/>
                <a:stretch>
                  <a:fillRect l="-215" b="-6593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14" idx="3"/>
          </p:cNvCxnSpPr>
          <p:nvPr/>
        </p:nvCxnSpPr>
        <p:spPr>
          <a:xfrm>
            <a:off x="4303776" y="4249430"/>
            <a:ext cx="2225040" cy="852923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blipFill>
                <a:blip r:embed="rId5"/>
                <a:stretch>
                  <a:fillRect l="-215" b="-7692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6957060" y="459995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51320" y="469139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37960" y="496571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25" idx="1"/>
            <a:endCxn id="27" idx="3"/>
          </p:cNvCxnSpPr>
          <p:nvPr/>
        </p:nvCxnSpPr>
        <p:spPr>
          <a:xfrm flipH="1" flipV="1">
            <a:off x="4303776" y="4875758"/>
            <a:ext cx="2127504" cy="11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6428542" y="4503786"/>
            <a:ext cx="760342" cy="644337"/>
          </a:xfrm>
          <a:custGeom>
            <a:avLst/>
            <a:gdLst>
              <a:gd name="connsiteX0" fmla="*/ 200858 w 760342"/>
              <a:gd name="connsiteY0" fmla="*/ 119014 h 644337"/>
              <a:gd name="connsiteX1" fmla="*/ 2738 w 760342"/>
              <a:gd name="connsiteY1" fmla="*/ 383174 h 644337"/>
              <a:gd name="connsiteX2" fmla="*/ 99258 w 760342"/>
              <a:gd name="connsiteY2" fmla="*/ 642254 h 644337"/>
              <a:gd name="connsiteX3" fmla="*/ 292298 w 760342"/>
              <a:gd name="connsiteY3" fmla="*/ 494934 h 644337"/>
              <a:gd name="connsiteX4" fmla="*/ 383738 w 760342"/>
              <a:gd name="connsiteY4" fmla="*/ 312054 h 644337"/>
              <a:gd name="connsiteX5" fmla="*/ 663138 w 760342"/>
              <a:gd name="connsiteY5" fmla="*/ 195214 h 644337"/>
              <a:gd name="connsiteX6" fmla="*/ 759658 w 760342"/>
              <a:gd name="connsiteY6" fmla="*/ 144414 h 644337"/>
              <a:gd name="connsiteX7" fmla="*/ 683458 w 760342"/>
              <a:gd name="connsiteY7" fmla="*/ 2174 h 644337"/>
              <a:gd name="connsiteX8" fmla="*/ 322778 w 760342"/>
              <a:gd name="connsiteY8" fmla="*/ 63134 h 644337"/>
              <a:gd name="connsiteX9" fmla="*/ 200858 w 760342"/>
              <a:gd name="connsiteY9" fmla="*/ 119014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42" h="644337">
                <a:moveTo>
                  <a:pt x="200858" y="119014"/>
                </a:moveTo>
                <a:cubicBezTo>
                  <a:pt x="147518" y="172354"/>
                  <a:pt x="19671" y="295967"/>
                  <a:pt x="2738" y="383174"/>
                </a:cubicBezTo>
                <a:cubicBezTo>
                  <a:pt x="-14195" y="470381"/>
                  <a:pt x="50998" y="623627"/>
                  <a:pt x="99258" y="642254"/>
                </a:cubicBezTo>
                <a:cubicBezTo>
                  <a:pt x="147518" y="660881"/>
                  <a:pt x="244885" y="549967"/>
                  <a:pt x="292298" y="494934"/>
                </a:cubicBezTo>
                <a:cubicBezTo>
                  <a:pt x="339711" y="439901"/>
                  <a:pt x="321931" y="362007"/>
                  <a:pt x="383738" y="312054"/>
                </a:cubicBezTo>
                <a:cubicBezTo>
                  <a:pt x="445545" y="262101"/>
                  <a:pt x="600485" y="223154"/>
                  <a:pt x="663138" y="195214"/>
                </a:cubicBezTo>
                <a:cubicBezTo>
                  <a:pt x="725791" y="167274"/>
                  <a:pt x="756271" y="176587"/>
                  <a:pt x="759658" y="144414"/>
                </a:cubicBezTo>
                <a:cubicBezTo>
                  <a:pt x="763045" y="112241"/>
                  <a:pt x="756271" y="15721"/>
                  <a:pt x="683458" y="2174"/>
                </a:cubicBezTo>
                <a:cubicBezTo>
                  <a:pt x="610645" y="-11373"/>
                  <a:pt x="400671" y="41967"/>
                  <a:pt x="322778" y="63134"/>
                </a:cubicBezTo>
                <a:cubicBezTo>
                  <a:pt x="244885" y="84301"/>
                  <a:pt x="254198" y="65674"/>
                  <a:pt x="200858" y="11901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seen as a distinct 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blipFill>
                <a:blip r:embed="rId6"/>
                <a:stretch>
                  <a:fillRect l="-215" b="-659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1506836" y="5628590"/>
            <a:ext cx="2796940" cy="954107"/>
          </a:xfrm>
          <a:prstGeom prst="rect">
            <a:avLst/>
          </a:prstGeom>
          <a:noFill/>
          <a:ln w="28575">
            <a:solidFill>
              <a:srgbClr val="0F007B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Therefore, the summation (or integral) of these two defined velocities will roughly amount to the same value.</a:t>
            </a:r>
            <a:endParaRPr lang="zh-CN" altLang="en-US" dirty="0"/>
          </a:p>
        </p:txBody>
      </p:sp>
      <p:sp>
        <p:nvSpPr>
          <p:cNvPr id="34" name="虚尾箭头 33"/>
          <p:cNvSpPr/>
          <p:nvPr/>
        </p:nvSpPr>
        <p:spPr>
          <a:xfrm rot="5400000" flipV="1">
            <a:off x="2705375" y="5299740"/>
            <a:ext cx="361146" cy="296554"/>
          </a:xfrm>
          <a:prstGeom prst="stripedRightArrow">
            <a:avLst/>
          </a:prstGeom>
          <a:solidFill>
            <a:schemeClr val="bg2"/>
          </a:solidFill>
          <a:ln>
            <a:solidFill>
              <a:srgbClr val="0F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0" name="任意多边形 19">
            <a:hlinkClick r:id="rId7" action="ppaction://hlinksldjump"/>
          </p:cNvPr>
          <p:cNvSpPr/>
          <p:nvPr/>
        </p:nvSpPr>
        <p:spPr>
          <a:xfrm flipH="1">
            <a:off x="0" y="2242729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371C60-C7D7-4016-8492-E62AC90FCF7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D8A4C3A-6CD3-45ED-A7F7-779EF7418E1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8369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719AA21C-B5CD-4F91-BBF1-8B9E1ECD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5462015" cy="3636511"/>
              </a:xfrm>
            </p:spPr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reason for taking 4 as the visibility range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 cells combined have a moderate range of 4.2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metres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which is also quite realistic.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our model, the visibility range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simultaneously affects the interval in our algorithm as the time should be integer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timesteps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we need to make sure it’s accurate, meaning that a second should at least contain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lcm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2, 3, …,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timesteps. Therefore, choosing 4 as the visibility range can avoid unnecessary complexity.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5462015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4999894"/>
                  </p:ext>
                </p:extLst>
              </p:nvPr>
            </p:nvGraphicFramePr>
            <p:xfrm>
              <a:off x="6585526" y="2742602"/>
              <a:ext cx="4535056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75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675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0" dirty="0">
                              <a:solidFill>
                                <a:srgbClr val="FFFFFF"/>
                              </a:solidFill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lcm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(1, 2, 3, …, 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4999894"/>
                  </p:ext>
                </p:extLst>
              </p:nvPr>
            </p:nvGraphicFramePr>
            <p:xfrm>
              <a:off x="6585526" y="2742602"/>
              <a:ext cx="4535056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75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675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68" t="-8197" r="-10080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538" t="-8197" r="-1075" b="-6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17702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Using Matrixes to Describe Passenger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2BAF8A-EA5B-4D73-A23E-3DE33D6E3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767793"/>
          </a:xfrm>
        </p:spPr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Why?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describe the states mathematically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originally abstract states of passengers can be quantified</a:t>
            </a: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ensure the linearity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state Matrix can be calculated from the existing ones according to the recursion formula</a:t>
            </a:r>
          </a:p>
        </p:txBody>
      </p:sp>
      <p:sp>
        <p:nvSpPr>
          <p:cNvPr id="15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48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616837"/>
              </p:ext>
            </p:extLst>
          </p:nvPr>
        </p:nvGraphicFramePr>
        <p:xfrm>
          <a:off x="1360488" y="3627438"/>
          <a:ext cx="8585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8" name="AxMath" r:id="rId4" imgW="5456520" imgH="393120" progId="Equation.AxMath">
                  <p:embed/>
                </p:oleObj>
              </mc:Choice>
              <mc:Fallback>
                <p:oleObj name="AxMath" r:id="rId4" imgW="5456520" imgH="393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0488" y="3627438"/>
                        <a:ext cx="858520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335204" y="5630190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9" name="AxMath" r:id="rId6" imgW="3784680" imgH="390960" progId="Equation.AxMath">
                  <p:embed/>
                </p:oleObj>
              </mc:Choice>
              <mc:Fallback>
                <p:oleObj name="AxMath" r:id="rId6" imgW="3784680" imgH="390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5204" y="5630190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7447692" y="5263855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0" name="AxMath" r:id="rId8" imgW="1559880" imgH="848520" progId="Equation.AxMath">
                  <p:embed/>
                </p:oleObj>
              </mc:Choice>
              <mc:Fallback>
                <p:oleObj name="AxMath" r:id="rId8" imgW="1559880" imgH="848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47692" y="5263855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931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413735"/>
            <a:ext cx="10571998" cy="970450"/>
          </a:xfrm>
        </p:spPr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Mathematical (Algebraic) Simplifications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570637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Why?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To make our model direct and clear.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Avoid intermediate variables.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Prevent interference of irrelevant coefficients.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Ensure the model’s accuracy.</a:t>
            </a:r>
            <a:endParaRPr lang="en-US" altLang="zh-CN" sz="1800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Ensure that the logic of our model is coherent and rigorous.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afterward analyses more intuitive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Lay the foundation for linear construction.</a:t>
            </a: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49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F2EB27-E635-45CF-A9D3-B320799BA48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431037" y="4100533"/>
            <a:ext cx="99552" cy="4301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C90A164-6928-4E9F-90E1-0F65A966F075}"/>
              </a:ext>
            </a:extLst>
          </p:cNvPr>
          <p:cNvSpPr txBox="1"/>
          <p:nvPr/>
        </p:nvSpPr>
        <p:spPr>
          <a:xfrm>
            <a:off x="7601322" y="4530670"/>
            <a:ext cx="1659429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and clear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214527" y="2715699"/>
          <a:ext cx="5476712" cy="137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2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14527" y="2715699"/>
                        <a:ext cx="5476712" cy="1372700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7472680" y="363982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10997" y="303530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538968" y="2773680"/>
            <a:ext cx="519176" cy="323088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58143" y="3627530"/>
            <a:ext cx="568529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0406" y="362753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97012" y="3022354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9768840" y="3934870"/>
            <a:ext cx="233680" cy="1394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/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Constants: only focus on the critical variables 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blipFill>
                <a:blip r:embed="rId6"/>
                <a:stretch>
                  <a:fillRect l="-894" t="-4545" b="-18182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070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418786" y="2717366"/>
            <a:ext cx="9354429" cy="3077375"/>
            <a:chOff x="6166796" y="2483839"/>
            <a:chExt cx="6915686" cy="2275089"/>
          </a:xfrm>
        </p:grpSpPr>
        <p:sp>
          <p:nvSpPr>
            <p:cNvPr id="7" name="文本框 6"/>
            <p:cNvSpPr txBox="1"/>
            <p:nvPr/>
          </p:nvSpPr>
          <p:spPr>
            <a:xfrm>
              <a:off x="8057602" y="4451151"/>
              <a:ext cx="3134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Flow chart of boarding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166796" y="2483839"/>
              <a:ext cx="6915686" cy="1852613"/>
            </a:xfrm>
            <a:custGeom>
              <a:avLst/>
              <a:gdLst>
                <a:gd name="connsiteX0" fmla="*/ 967454 w 6915686"/>
                <a:gd name="connsiteY0" fmla="*/ 0 h 1852613"/>
                <a:gd name="connsiteX1" fmla="*/ 6915686 w 6915686"/>
                <a:gd name="connsiteY1" fmla="*/ 0 h 1852613"/>
                <a:gd name="connsiteX2" fmla="*/ 6915686 w 6915686"/>
                <a:gd name="connsiteY2" fmla="*/ 1852613 h 1852613"/>
                <a:gd name="connsiteX3" fmla="*/ 1645633 w 6915686"/>
                <a:gd name="connsiteY3" fmla="*/ 1852613 h 1852613"/>
                <a:gd name="connsiteX4" fmla="*/ 1641680 w 6915686"/>
                <a:gd name="connsiteY4" fmla="*/ 1847103 h 1852613"/>
                <a:gd name="connsiteX5" fmla="*/ 1613224 w 6915686"/>
                <a:gd name="connsiteY5" fmla="*/ 1775213 h 1852613"/>
                <a:gd name="connsiteX6" fmla="*/ 1605604 w 6915686"/>
                <a:gd name="connsiteY6" fmla="*/ 1752353 h 1852613"/>
                <a:gd name="connsiteX7" fmla="*/ 1590364 w 6915686"/>
                <a:gd name="connsiteY7" fmla="*/ 1721873 h 1852613"/>
                <a:gd name="connsiteX8" fmla="*/ 1582744 w 6915686"/>
                <a:gd name="connsiteY8" fmla="*/ 1424693 h 1852613"/>
                <a:gd name="connsiteX9" fmla="*/ 1597984 w 6915686"/>
                <a:gd name="connsiteY9" fmla="*/ 1363733 h 1852613"/>
                <a:gd name="connsiteX10" fmla="*/ 1613224 w 6915686"/>
                <a:gd name="connsiteY10" fmla="*/ 1226573 h 1852613"/>
                <a:gd name="connsiteX11" fmla="*/ 1628464 w 6915686"/>
                <a:gd name="connsiteY11" fmla="*/ 1180853 h 1852613"/>
                <a:gd name="connsiteX12" fmla="*/ 1643704 w 6915686"/>
                <a:gd name="connsiteY12" fmla="*/ 1119893 h 1852613"/>
                <a:gd name="connsiteX13" fmla="*/ 1658944 w 6915686"/>
                <a:gd name="connsiteY13" fmla="*/ 982733 h 1852613"/>
                <a:gd name="connsiteX14" fmla="*/ 1643704 w 6915686"/>
                <a:gd name="connsiteY14" fmla="*/ 937013 h 1852613"/>
                <a:gd name="connsiteX15" fmla="*/ 1620844 w 6915686"/>
                <a:gd name="connsiteY15" fmla="*/ 921773 h 1852613"/>
                <a:gd name="connsiteX16" fmla="*/ 1529404 w 6915686"/>
                <a:gd name="connsiteY16" fmla="*/ 914153 h 1852613"/>
                <a:gd name="connsiteX17" fmla="*/ 1521784 w 6915686"/>
                <a:gd name="connsiteY17" fmla="*/ 937013 h 1852613"/>
                <a:gd name="connsiteX18" fmla="*/ 1506544 w 6915686"/>
                <a:gd name="connsiteY18" fmla="*/ 982733 h 1852613"/>
                <a:gd name="connsiteX19" fmla="*/ 1483684 w 6915686"/>
                <a:gd name="connsiteY19" fmla="*/ 997973 h 1852613"/>
                <a:gd name="connsiteX20" fmla="*/ 1468444 w 6915686"/>
                <a:gd name="connsiteY20" fmla="*/ 1020833 h 1852613"/>
                <a:gd name="connsiteX21" fmla="*/ 1407484 w 6915686"/>
                <a:gd name="connsiteY21" fmla="*/ 1013213 h 1852613"/>
                <a:gd name="connsiteX22" fmla="*/ 1277944 w 6915686"/>
                <a:gd name="connsiteY22" fmla="*/ 1005593 h 1852613"/>
                <a:gd name="connsiteX23" fmla="*/ 1178884 w 6915686"/>
                <a:gd name="connsiteY23" fmla="*/ 997973 h 1852613"/>
                <a:gd name="connsiteX24" fmla="*/ 904564 w 6915686"/>
                <a:gd name="connsiteY24" fmla="*/ 982733 h 1852613"/>
                <a:gd name="connsiteX25" fmla="*/ 843604 w 6915686"/>
                <a:gd name="connsiteY25" fmla="*/ 975113 h 1852613"/>
                <a:gd name="connsiteX26" fmla="*/ 782644 w 6915686"/>
                <a:gd name="connsiteY26" fmla="*/ 959873 h 1852613"/>
                <a:gd name="connsiteX27" fmla="*/ 752164 w 6915686"/>
                <a:gd name="connsiteY27" fmla="*/ 944633 h 1852613"/>
                <a:gd name="connsiteX28" fmla="*/ 729304 w 6915686"/>
                <a:gd name="connsiteY28" fmla="*/ 937013 h 1852613"/>
                <a:gd name="connsiteX29" fmla="*/ 515944 w 6915686"/>
                <a:gd name="connsiteY29" fmla="*/ 906533 h 1852613"/>
                <a:gd name="connsiteX30" fmla="*/ 470224 w 6915686"/>
                <a:gd name="connsiteY30" fmla="*/ 891293 h 1852613"/>
                <a:gd name="connsiteX31" fmla="*/ 432124 w 6915686"/>
                <a:gd name="connsiteY31" fmla="*/ 883673 h 1852613"/>
                <a:gd name="connsiteX32" fmla="*/ 325444 w 6915686"/>
                <a:gd name="connsiteY32" fmla="*/ 853193 h 1852613"/>
                <a:gd name="connsiteX33" fmla="*/ 272104 w 6915686"/>
                <a:gd name="connsiteY33" fmla="*/ 845573 h 1852613"/>
                <a:gd name="connsiteX34" fmla="*/ 234004 w 6915686"/>
                <a:gd name="connsiteY34" fmla="*/ 837953 h 1852613"/>
                <a:gd name="connsiteX35" fmla="*/ 188284 w 6915686"/>
                <a:gd name="connsiteY35" fmla="*/ 830333 h 1852613"/>
                <a:gd name="connsiteX36" fmla="*/ 81604 w 6915686"/>
                <a:gd name="connsiteY36" fmla="*/ 807473 h 1852613"/>
                <a:gd name="connsiteX37" fmla="*/ 28264 w 6915686"/>
                <a:gd name="connsiteY37" fmla="*/ 799853 h 1852613"/>
                <a:gd name="connsiteX38" fmla="*/ 5404 w 6915686"/>
                <a:gd name="connsiteY38" fmla="*/ 792233 h 1852613"/>
                <a:gd name="connsiteX39" fmla="*/ 0 w 6915686"/>
                <a:gd name="connsiteY39" fmla="*/ 791152 h 1852613"/>
                <a:gd name="connsiteX40" fmla="*/ 0 w 6915686"/>
                <a:gd name="connsiteY40" fmla="*/ 211531 h 1852613"/>
                <a:gd name="connsiteX41" fmla="*/ 386404 w 6915686"/>
                <a:gd name="connsiteY41" fmla="*/ 205493 h 1852613"/>
                <a:gd name="connsiteX42" fmla="*/ 477844 w 6915686"/>
                <a:gd name="connsiteY42" fmla="*/ 220733 h 1852613"/>
                <a:gd name="connsiteX43" fmla="*/ 721684 w 6915686"/>
                <a:gd name="connsiteY43" fmla="*/ 235973 h 1852613"/>
                <a:gd name="connsiteX44" fmla="*/ 904564 w 6915686"/>
                <a:gd name="connsiteY44" fmla="*/ 243593 h 1852613"/>
                <a:gd name="connsiteX45" fmla="*/ 935044 w 6915686"/>
                <a:gd name="connsiteY45" fmla="*/ 190253 h 1852613"/>
                <a:gd name="connsiteX46" fmla="*/ 957904 w 6915686"/>
                <a:gd name="connsiteY46" fmla="*/ 175013 h 1852613"/>
                <a:gd name="connsiteX47" fmla="*/ 957904 w 6915686"/>
                <a:gd name="connsiteY47" fmla="*/ 53093 h 1852613"/>
                <a:gd name="connsiteX48" fmla="*/ 967082 w 6915686"/>
                <a:gd name="connsiteY48" fmla="*/ 1099 h 1852613"/>
                <a:gd name="connsiteX49" fmla="*/ 967454 w 6915686"/>
                <a:gd name="connsiteY49" fmla="*/ 0 h 185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915686" h="1852613">
                  <a:moveTo>
                    <a:pt x="967454" y="0"/>
                  </a:moveTo>
                  <a:lnTo>
                    <a:pt x="6915686" y="0"/>
                  </a:lnTo>
                  <a:lnTo>
                    <a:pt x="6915686" y="1852613"/>
                  </a:lnTo>
                  <a:lnTo>
                    <a:pt x="1645633" y="1852613"/>
                  </a:lnTo>
                  <a:lnTo>
                    <a:pt x="1641680" y="1847103"/>
                  </a:lnTo>
                  <a:cubicBezTo>
                    <a:pt x="1631596" y="1829273"/>
                    <a:pt x="1625998" y="1810340"/>
                    <a:pt x="1613224" y="1775213"/>
                  </a:cubicBezTo>
                  <a:cubicBezTo>
                    <a:pt x="1610479" y="1767664"/>
                    <a:pt x="1608768" y="1759736"/>
                    <a:pt x="1605604" y="1752353"/>
                  </a:cubicBezTo>
                  <a:cubicBezTo>
                    <a:pt x="1601129" y="1741912"/>
                    <a:pt x="1591155" y="1733205"/>
                    <a:pt x="1590364" y="1721873"/>
                  </a:cubicBezTo>
                  <a:cubicBezTo>
                    <a:pt x="1583467" y="1623021"/>
                    <a:pt x="1585284" y="1523753"/>
                    <a:pt x="1582744" y="1424693"/>
                  </a:cubicBezTo>
                  <a:cubicBezTo>
                    <a:pt x="1582744" y="1424693"/>
                    <a:pt x="1592473" y="1383940"/>
                    <a:pt x="1597984" y="1363733"/>
                  </a:cubicBezTo>
                  <a:cubicBezTo>
                    <a:pt x="1618838" y="1287270"/>
                    <a:pt x="1599562" y="1431501"/>
                    <a:pt x="1613224" y="1226573"/>
                  </a:cubicBezTo>
                  <a:cubicBezTo>
                    <a:pt x="1613224" y="1226573"/>
                    <a:pt x="1624051" y="1196299"/>
                    <a:pt x="1628464" y="1180853"/>
                  </a:cubicBezTo>
                  <a:cubicBezTo>
                    <a:pt x="1634218" y="1160714"/>
                    <a:pt x="1638193" y="1140100"/>
                    <a:pt x="1643704" y="1119893"/>
                  </a:cubicBezTo>
                  <a:cubicBezTo>
                    <a:pt x="1664558" y="1043430"/>
                    <a:pt x="1645282" y="1187661"/>
                    <a:pt x="1658944" y="982733"/>
                  </a:cubicBezTo>
                  <a:cubicBezTo>
                    <a:pt x="1658944" y="982733"/>
                    <a:pt x="1652218" y="950636"/>
                    <a:pt x="1643704" y="937013"/>
                  </a:cubicBezTo>
                  <a:cubicBezTo>
                    <a:pt x="1638850" y="929247"/>
                    <a:pt x="1629824" y="923569"/>
                    <a:pt x="1620844" y="921773"/>
                  </a:cubicBezTo>
                  <a:cubicBezTo>
                    <a:pt x="1590852" y="915775"/>
                    <a:pt x="1559884" y="916693"/>
                    <a:pt x="1529404" y="914153"/>
                  </a:cubicBezTo>
                  <a:lnTo>
                    <a:pt x="1521784" y="937013"/>
                  </a:lnTo>
                  <a:cubicBezTo>
                    <a:pt x="1516704" y="952253"/>
                    <a:pt x="1515058" y="969110"/>
                    <a:pt x="1506544" y="982733"/>
                  </a:cubicBezTo>
                  <a:cubicBezTo>
                    <a:pt x="1501690" y="990499"/>
                    <a:pt x="1490160" y="991497"/>
                    <a:pt x="1483684" y="997973"/>
                  </a:cubicBezTo>
                  <a:cubicBezTo>
                    <a:pt x="1477208" y="1004449"/>
                    <a:pt x="1473524" y="1013213"/>
                    <a:pt x="1468444" y="1020833"/>
                  </a:cubicBezTo>
                  <a:cubicBezTo>
                    <a:pt x="1448124" y="1018293"/>
                    <a:pt x="1427897" y="1014846"/>
                    <a:pt x="1407484" y="1013213"/>
                  </a:cubicBezTo>
                  <a:cubicBezTo>
                    <a:pt x="1364367" y="1009764"/>
                    <a:pt x="1321103" y="1008470"/>
                    <a:pt x="1277944" y="1005593"/>
                  </a:cubicBezTo>
                  <a:lnTo>
                    <a:pt x="1178884" y="997973"/>
                  </a:lnTo>
                  <a:cubicBezTo>
                    <a:pt x="805119" y="985514"/>
                    <a:pt x="1051777" y="1003763"/>
                    <a:pt x="904564" y="982733"/>
                  </a:cubicBezTo>
                  <a:cubicBezTo>
                    <a:pt x="884292" y="979837"/>
                    <a:pt x="863731" y="978887"/>
                    <a:pt x="843604" y="975113"/>
                  </a:cubicBezTo>
                  <a:cubicBezTo>
                    <a:pt x="823017" y="971253"/>
                    <a:pt x="802515" y="966497"/>
                    <a:pt x="782644" y="959873"/>
                  </a:cubicBezTo>
                  <a:cubicBezTo>
                    <a:pt x="771868" y="956281"/>
                    <a:pt x="762605" y="949108"/>
                    <a:pt x="752164" y="944633"/>
                  </a:cubicBezTo>
                  <a:cubicBezTo>
                    <a:pt x="744781" y="941469"/>
                    <a:pt x="736924" y="939553"/>
                    <a:pt x="729304" y="937013"/>
                  </a:cubicBezTo>
                  <a:cubicBezTo>
                    <a:pt x="660636" y="928429"/>
                    <a:pt x="580072" y="918865"/>
                    <a:pt x="515944" y="906533"/>
                  </a:cubicBezTo>
                  <a:cubicBezTo>
                    <a:pt x="500169" y="903499"/>
                    <a:pt x="485722" y="895520"/>
                    <a:pt x="470224" y="891293"/>
                  </a:cubicBezTo>
                  <a:cubicBezTo>
                    <a:pt x="457729" y="887885"/>
                    <a:pt x="444649" y="886969"/>
                    <a:pt x="432124" y="883673"/>
                  </a:cubicBezTo>
                  <a:cubicBezTo>
                    <a:pt x="396359" y="874261"/>
                    <a:pt x="361421" y="861759"/>
                    <a:pt x="325444" y="853193"/>
                  </a:cubicBezTo>
                  <a:cubicBezTo>
                    <a:pt x="307972" y="849033"/>
                    <a:pt x="289820" y="848526"/>
                    <a:pt x="272104" y="845573"/>
                  </a:cubicBezTo>
                  <a:cubicBezTo>
                    <a:pt x="259329" y="843444"/>
                    <a:pt x="246747" y="840270"/>
                    <a:pt x="234004" y="837953"/>
                  </a:cubicBezTo>
                  <a:lnTo>
                    <a:pt x="188284" y="830333"/>
                  </a:lnTo>
                  <a:cubicBezTo>
                    <a:pt x="152412" y="824354"/>
                    <a:pt x="117329" y="814278"/>
                    <a:pt x="81604" y="807473"/>
                  </a:cubicBezTo>
                  <a:cubicBezTo>
                    <a:pt x="63961" y="804112"/>
                    <a:pt x="45876" y="803375"/>
                    <a:pt x="28264" y="799853"/>
                  </a:cubicBezTo>
                  <a:cubicBezTo>
                    <a:pt x="20388" y="798278"/>
                    <a:pt x="13196" y="794181"/>
                    <a:pt x="5404" y="792233"/>
                  </a:cubicBezTo>
                  <a:lnTo>
                    <a:pt x="0" y="791152"/>
                  </a:lnTo>
                  <a:lnTo>
                    <a:pt x="0" y="211531"/>
                  </a:lnTo>
                  <a:lnTo>
                    <a:pt x="386404" y="205493"/>
                  </a:lnTo>
                  <a:cubicBezTo>
                    <a:pt x="416884" y="210573"/>
                    <a:pt x="447203" y="216736"/>
                    <a:pt x="477844" y="220733"/>
                  </a:cubicBezTo>
                  <a:cubicBezTo>
                    <a:pt x="548225" y="229913"/>
                    <a:pt x="660446" y="233251"/>
                    <a:pt x="721684" y="235973"/>
                  </a:cubicBezTo>
                  <a:cubicBezTo>
                    <a:pt x="782637" y="238682"/>
                    <a:pt x="869004" y="251213"/>
                    <a:pt x="904564" y="243593"/>
                  </a:cubicBezTo>
                  <a:cubicBezTo>
                    <a:pt x="940124" y="235973"/>
                    <a:pt x="917811" y="216102"/>
                    <a:pt x="935044" y="190253"/>
                  </a:cubicBezTo>
                  <a:cubicBezTo>
                    <a:pt x="942664" y="185173"/>
                    <a:pt x="953808" y="183204"/>
                    <a:pt x="957904" y="175013"/>
                  </a:cubicBezTo>
                  <a:cubicBezTo>
                    <a:pt x="973659" y="143502"/>
                    <a:pt x="960554" y="79589"/>
                    <a:pt x="957904" y="53093"/>
                  </a:cubicBezTo>
                  <a:cubicBezTo>
                    <a:pt x="963694" y="18349"/>
                    <a:pt x="964378" y="10583"/>
                    <a:pt x="967082" y="1099"/>
                  </a:cubicBezTo>
                  <a:lnTo>
                    <a:pt x="967454" y="0"/>
                  </a:lnTo>
                  <a:close/>
                </a:path>
              </a:pathLst>
            </a:custGeom>
          </p:spPr>
        </p:pic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66EDCCD2-9A88-4C47-95A7-54C48421437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413E9D-E4FD-4375-9417-2A434DEFCC8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5757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413735"/>
            <a:ext cx="10571998" cy="970450"/>
          </a:xfrm>
        </p:spPr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essence behind our mathematical model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model bear logic self-consistency.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The process of our model is complete</a:t>
            </a:r>
            <a:r>
              <a:rPr lang="en-US" altLang="zh-CN" sz="1800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Variable-based and accurate.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optimization process easy.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All the different occasions have been discussed in our model.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Simple formulas make it easier to be understood.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b="1" dirty="0">
              <a:solidFill>
                <a:srgbClr val="13009C"/>
              </a:solidFill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A13857-28CC-43C2-8A0D-5886626D821D}"/>
              </a:ext>
            </a:extLst>
          </p:cNvPr>
          <p:cNvSpPr txBox="1"/>
          <p:nvPr/>
        </p:nvSpPr>
        <p:spPr>
          <a:xfrm>
            <a:off x="11801475" y="647889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fld>
            <a:endParaRPr lang="zh-CN" altLang="en-US" sz="1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2356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reasons behind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999" y="2136795"/>
                <a:ext cx="10875181" cy="3636511"/>
              </a:xfrm>
            </p:spPr>
            <p:txBody>
              <a:bodyPr anchor="t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How did you think of </a:t>
                </a:r>
                <a:r>
                  <a:rPr lang="en-US" altLang="zh-CN" b="1" i="1" dirty="0" err="1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previous mathematical deductions have led to several equivalent conversions, which ultimately resulted in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 what’s special since its </a:t>
                </a:r>
                <a:r>
                  <a:rPr lang="en-US" altLang="zh-CN" b="1" i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the mathematical deductions you’ve made?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equivalence is all about optimality – optimal (higher)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boarding time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Calculations are significantly simplified.</a:t>
                </a:r>
              </a:p>
              <a:p>
                <a:pPr marL="457200" indent="-45720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word, </a:t>
                </a:r>
                <a:r>
                  <a:rPr lang="en-US" altLang="zh-CN" b="1" i="1" dirty="0" err="1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tactic we used to alter the problem’s external modality but maintain its inherent structure with equivalence.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2136795"/>
                <a:ext cx="1087518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34B3C68-3D07-4BFF-9B0C-0B64043AAE4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A282C-3B4D-4568-9E23-84ED1CFC456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3176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63355" y="5153431"/>
            <a:ext cx="670195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Queuing time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Time offering seats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Standard variance of the boarding time of same-row passengers</a:t>
            </a: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core of the </a:t>
            </a:r>
            <a:r>
              <a:rPr lang="en-US" altLang="zh-CN" i="1" dirty="0">
                <a:latin typeface="+mj-lt"/>
                <a:cs typeface="Times New Roman" panose="02020603050405020304" pitchFamily="18" charset="0"/>
              </a:rPr>
              <a:t>disembarking 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task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0000" y="2115775"/>
                <a:ext cx="10875181" cy="3636511"/>
              </a:xfrm>
            </p:spPr>
            <p:txBody>
              <a:bodyPr anchor="t">
                <a:noAutofit/>
              </a:bodyPr>
              <a:lstStyle/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Quick review of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best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boarding efficiency (lowest time)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</m:oMath>
                </a14:m>
                <a:r>
                  <a:rPr lang="en-US" altLang="zh-CN" sz="1800" b="1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</a:t>
                </a:r>
                <a:r>
                  <a:rPr lang="en-US" altLang="zh-CN" sz="1800" i="1" dirty="0" err="1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solidFill>
                    <a:prstClr val="black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satisfaction (lowest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)</a:t>
                </a:r>
              </a:p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That’s exactly the property disembarking possesses.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found a strategy which is optimal for both two indicators (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&amp;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How we did it</a:t>
                </a:r>
              </a:p>
              <a:p>
                <a:pPr lvl="2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adjustment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method – keeping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while 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US" altLang="zh-CN" b="1" dirty="0">
                  <a:solidFill>
                    <a:srgbClr val="12008A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0000" y="2115775"/>
                <a:ext cx="1087518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右大括号 1"/>
          <p:cNvSpPr/>
          <p:nvPr/>
        </p:nvSpPr>
        <p:spPr>
          <a:xfrm>
            <a:off x="7802880" y="2692400"/>
            <a:ext cx="210950" cy="75184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97921" y="2745154"/>
            <a:ext cx="3503168" cy="646331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What if these two requisites are met simultaneously?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763355" y="5369113"/>
            <a:ext cx="296673" cy="94760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529840" y="5449824"/>
            <a:ext cx="1298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529840" y="5851958"/>
            <a:ext cx="1871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529840" y="6089904"/>
            <a:ext cx="5870448" cy="377971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79D3FDB-8330-4E48-BFA6-976396C4E89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92020B-9E20-49B8-8FBC-426EBD37C72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506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Horizontal Optimization (Satisfactory Index)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9" y="2222287"/>
            <a:ext cx="5501702" cy="4727153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What does the third factor stand for?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Families (or fellow passengers) may be separated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It was not directly shown in the essay, so we point this out for your reference.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4E0C3EB-1768-4C67-B272-634C099FBE5D}"/>
              </a:ext>
            </a:extLst>
          </p:cNvPr>
          <p:cNvSpPr txBox="1">
            <a:spLocks/>
          </p:cNvSpPr>
          <p:nvPr/>
        </p:nvSpPr>
        <p:spPr>
          <a:xfrm>
            <a:off x="6095999" y="2222287"/>
            <a:ext cx="5848140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1048A"/>
                </a:solidFill>
                <a:latin typeface="+mn-lt"/>
                <a:cs typeface="Times New Roman" panose="02020603050405020304" pitchFamily="18" charset="0"/>
              </a:rPr>
              <a:t>Why 1, 250 and 10?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1 is for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standardisation</a:t>
            </a:r>
            <a:endParaRPr lang="en-US" altLang="zh-CN" sz="18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Unite magnitudes &amp; importance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Once united the magnitudes, the dissatisfaction index can rather </a:t>
            </a:r>
            <a:r>
              <a:rPr lang="en-US" altLang="zh-CN" sz="1800" i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equally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reflect the three aspects of passengers’ satisfaction instead of tending to one of them.</a:t>
            </a:r>
          </a:p>
          <a:p>
            <a:pPr lvl="3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It can make the ultimate dissatisfaction index of all passengers linear and plausible.</a:t>
            </a:r>
          </a:p>
        </p:txBody>
      </p:sp>
      <p:sp>
        <p:nvSpPr>
          <p:cNvPr id="5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648616C5-3EF3-4EAB-8895-8B8ABD3085D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A72889-2B79-4D15-8BFA-272B7EBD8F6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30842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How to conduct a Sensitivity Analysis on Our Model?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Use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Goodness of fit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to measure in concrete figures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higher the Goodness of fit, the more regular the data are and the less sensitive the strategy is.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Predictability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Changes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Relationship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proved by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Claims and Our Model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DDAF460-163C-42A2-8CE5-42743C6A059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EA9001-8624-4565-A334-2D54D7FE959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6196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4391241" cy="4475075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Case 1: A Longer Stowing Time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Sigmoid 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Model for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Distribution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altLang="zh-CN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Commonly Used in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Statistics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Usage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determined by nature of function: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 Custom Range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reaching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limit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at both ends with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linear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middle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lang="en-US" altLang="zh-CN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4391241" cy="44750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76259EAC-37D1-2949-9985-1018504F8D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32" y="2180913"/>
            <a:ext cx="4188366" cy="4040542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76B263A-93D7-E343-BFE0-0CC989DD8115}"/>
              </a:ext>
            </a:extLst>
          </p:cNvPr>
          <p:cNvSpPr txBox="1"/>
          <p:nvPr/>
        </p:nvSpPr>
        <p:spPr>
          <a:xfrm>
            <a:off x="7193632" y="6389585"/>
            <a:ext cx="4383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Fig. Sigmoid Model Demonstration</a:t>
            </a:r>
            <a:endParaRPr lang="x-none" sz="1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69D0B8D-C309-4307-90A7-205081FF4FE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E16B24-1642-4CAE-9F9D-56160C33D91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5080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7507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When considering the comparison on longer stowing time and variance, we define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functions as those with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 graphs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Both the functions of Front to Back and Back to Front are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upper convex followed by linear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while Random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without obvious patterns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Thus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is the most sensitive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it’s the only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Unstable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graph.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8808" y="2752992"/>
            <a:ext cx="11334385" cy="2598370"/>
            <a:chOff x="47613" y="3050706"/>
            <a:chExt cx="11334385" cy="2598370"/>
          </a:xfrm>
        </p:grpSpPr>
        <p:pic>
          <p:nvPicPr>
            <p:cNvPr id="17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ACC8A7C3-6383-CA48-A629-1FC74651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345" y="3050706"/>
              <a:ext cx="3692653" cy="2277935"/>
            </a:xfrm>
            <a:prstGeom prst="rect">
              <a:avLst/>
            </a:prstGeom>
          </p:spPr>
        </p:pic>
        <p:pic>
          <p:nvPicPr>
            <p:cNvPr id="19" name="Picture 18" descr="Chart, line chart&#10;&#10;Description automatically generated">
              <a:extLst>
                <a:ext uri="{FF2B5EF4-FFF2-40B4-BE49-F238E27FC236}">
                  <a16:creationId xmlns:a16="http://schemas.microsoft.com/office/drawing/2014/main" id="{8C9B7C2D-BC20-654D-8AC1-6F77ACA0A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479" y="3050706"/>
              <a:ext cx="3692653" cy="2277936"/>
            </a:xfrm>
            <a:prstGeom prst="rect">
              <a:avLst/>
            </a:prstGeom>
          </p:spPr>
        </p:pic>
        <p:pic>
          <p:nvPicPr>
            <p:cNvPr id="21" name="Picture 20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9E01E061-05A2-AD41-A45F-A5AE27554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3" y="3050706"/>
              <a:ext cx="3692653" cy="22779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740266" y="5341299"/>
              <a:ext cx="40212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Longer Stowing Time, Variance</a:t>
              </a:r>
            </a:p>
          </p:txBody>
        </p:sp>
      </p:grpSp>
      <p:sp>
        <p:nvSpPr>
          <p:cNvPr id="9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822D8C1-D21E-466E-A89A-3C0E3E89BA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0D25F5-E1B8-4388-AE49-C19FBFD4AAB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6426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x-none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the points on the second graph (random) are farther from the line than that of the other two graphs and thus the goodness of fit is lower.</a:t>
            </a: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133" y="2851020"/>
            <a:ext cx="11775734" cy="2558570"/>
            <a:chOff x="208132" y="2851020"/>
            <a:chExt cx="11775734" cy="25585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666456" y="5101813"/>
              <a:ext cx="4789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Longer Stowing Time, Overall Time</a:t>
              </a:r>
            </a:p>
          </p:txBody>
        </p:sp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96B1D51E-9360-1A41-B5ED-641ECF24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729" y="2851021"/>
              <a:ext cx="3648652" cy="22507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3F860E-0B33-E44A-B830-AFFBB4349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32" y="2851020"/>
              <a:ext cx="3878121" cy="2364203"/>
            </a:xfrm>
            <a:prstGeom prst="rect">
              <a:avLst/>
            </a:prstGeom>
          </p:spPr>
        </p:pic>
        <p:pic>
          <p:nvPicPr>
            <p:cNvPr id="9" name="Picture 8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A52043C3-1514-C441-82E4-61FA73282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370" y="2851021"/>
              <a:ext cx="3832496" cy="2364202"/>
            </a:xfrm>
            <a:prstGeom prst="rect">
              <a:avLst/>
            </a:prstGeom>
          </p:spPr>
        </p:pic>
      </p:grp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3B838204-6B8B-4CC4-AEE4-DACB6C2DCD9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6753BA-E808-4273-9412-B0BA472AFEE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5622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shown on the graph, the points are irregularly distributed.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51110" y="2823545"/>
            <a:ext cx="8489781" cy="2512230"/>
            <a:chOff x="1456878" y="2823545"/>
            <a:chExt cx="8489781" cy="25122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2B7EF9-DDD8-664A-B252-3700C8F7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878" y="2877637"/>
              <a:ext cx="3489621" cy="21503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BD4ABD-1408-214E-B5B1-DD6F7E46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125" y="2823545"/>
              <a:ext cx="3573534" cy="22044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5538ED-B1A8-B74F-9538-9B008968BF35}"/>
                </a:ext>
              </a:extLst>
            </p:cNvPr>
            <p:cNvSpPr txBox="1"/>
            <p:nvPr/>
          </p:nvSpPr>
          <p:spPr>
            <a:xfrm>
              <a:off x="3974156" y="5027998"/>
              <a:ext cx="322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Queue Jumping</a:t>
              </a:r>
            </a:p>
          </p:txBody>
        </p:sp>
      </p:grpSp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C2FD199C-1868-45C5-968F-01A025F464F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21FBF8-4408-4FAD-8CDF-F50029A3A0C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8961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3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23115" y="2813571"/>
            <a:ext cx="10145770" cy="2777276"/>
            <a:chOff x="619016" y="2983694"/>
            <a:chExt cx="10145770" cy="27772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2A8D28-3434-7444-BD3D-BCFEF155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16" y="2983695"/>
              <a:ext cx="3248793" cy="24807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6F6A96-BCC2-AB4F-9BDE-9F4DE402B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993" y="2983694"/>
              <a:ext cx="3248793" cy="24807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ABA54D-627A-F04C-A7CC-A33D4819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505" y="2983695"/>
              <a:ext cx="3248792" cy="24807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364858-8E5B-7948-A91E-8CC688B4C4DD}"/>
                </a:ext>
              </a:extLst>
            </p:cNvPr>
            <p:cNvSpPr txBox="1"/>
            <p:nvPr/>
          </p:nvSpPr>
          <p:spPr>
            <a:xfrm>
              <a:off x="4294099" y="5453193"/>
              <a:ext cx="322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Comparison on Reducing Passengers</a:t>
              </a:r>
            </a:p>
          </p:txBody>
        </p:sp>
      </p:grpSp>
      <p:sp>
        <p:nvSpPr>
          <p:cNvPr id="11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8B5DE6A0-E4CE-4309-A5A6-51275299A28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BEBCDD-0810-42F8-9FE6-6D10251BF2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8879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Critical Assumptions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racks are designed to be adequate for any reasonable amount of luggage.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Passengers spend the same time putting luggage into the rack as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putting </a:t>
                </a: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into the seat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lang="en-US" altLang="zh-CN" sz="1800" b="1" dirty="0">
                  <a:solidFill>
                    <a:prstClr val="black"/>
                  </a:solidFill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lvl="0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particular cell,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13009C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fixed value.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discreteness of the model.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Only appeared in the calculation of total distance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The velocity wouldn’t change much in a particular cell, and the actual average speed is approximately equal to the average we’ve made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3624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Block division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712" y="2222287"/>
            <a:ext cx="7582920" cy="363651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We divide the multi-aisle aircrafts into several blocks according to aisles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Can unify the models as each block is similar to one-aisle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Is plausible because there would be no inter-aisle disruption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Our work reduced to finding the best in-block and between-block strategies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Only to find the between-block sequence as we can use the previously shown in-group sequence (similar to one-aisle aircraft strategy)</a:t>
            </a:r>
            <a:endParaRPr lang="zh-CN" altLang="en-US" sz="1800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sp>
        <p:nvSpPr>
          <p:cNvPr id="6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9A856F9-D873-4BA3-AE8D-DA5CFD8F51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C6A5AA-B62C-439E-9294-0EA4E39E35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60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532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Definitions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</p:spPr>
            <p:txBody>
              <a:bodyPr anchor="t">
                <a:normAutofit lnSpcReduction="100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ime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3009C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Define “time” as partitions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, without</a:t>
                </a:r>
                <a:r>
                  <a:rPr kumimoji="0" lang="en-US" altLang="zh-CN" sz="1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units.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Wouldn’t change the relatively best strategy and could simplify the model.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Velocity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In the model, we define the “velocity”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𝑣</m:t>
                    </m:r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′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as the time spent to move the length of a cell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kumimoji="0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′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kumimoji="0" lang="en-US" altLang="zh-CN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m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·</m:t>
                      </m:r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altLang="zh-CN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4834759" y="1881352"/>
            <a:ext cx="0" cy="62851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903079" y="1813039"/>
            <a:ext cx="0" cy="6285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8306144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</a:t>
                          </a:r>
                          <a:r>
                            <a:rPr lang="en-US" altLang="zh-CN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in Reality</a:t>
                          </a:r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(m/s)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0.48=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0.16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r>
                                <a:rPr lang="en-US" altLang="zh-CN" sz="2000" b="0" i="1" u="none" strike="noStrike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3=</m:t>
                              </m:r>
                              <m:f>
                                <m:fPr>
                                  <m:ctrlP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altLang="zh-CN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 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0.48=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5×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0.6=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4×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8306144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03529" r="-116970" b="-2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295690" r="-98288" b="-11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295690" r="-702" b="-1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40000" r="-116970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340000" r="-9828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340000" r="-702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5266481" y="2222287"/>
            <a:ext cx="65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Examples of our definitions for </a:t>
            </a:r>
            <a:r>
              <a:rPr lang="en-US" altLang="zh-CN" b="1" dirty="0"/>
              <a:t>time</a:t>
            </a:r>
            <a:r>
              <a:rPr lang="en-US" altLang="zh-CN" dirty="0"/>
              <a:t> and </a:t>
            </a:r>
            <a:r>
              <a:rPr lang="en-US" altLang="zh-CN" b="1" dirty="0"/>
              <a:t>velocity</a:t>
            </a:r>
            <a:endParaRPr lang="zh-CN" altLang="en-US" dirty="0"/>
          </a:p>
        </p:txBody>
      </p:sp>
      <p:sp>
        <p:nvSpPr>
          <p:cNvPr id="1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E561D0E-C979-4898-942C-6FAFDF8071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FAE88A-1BF0-4384-8BD8-8BF5D0570C9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19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2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Analysis of the Problem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97F9AC06-EF7F-46D9-88CE-F6D61D5451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63D6DA-1E92-4AF1-B249-657C3EE9EBF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78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69" y="2242723"/>
            <a:ext cx="9525862" cy="361912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Math 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noProof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96740" y="5861844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Overview of our model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0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C8CF78A4-9FDC-4B67-9C20-CE91C6EFCD7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FB5D14-54CB-417A-97FA-C016D923E2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4994911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1285</TotalTime>
  <Words>3313</Words>
  <Application>Microsoft Office PowerPoint</Application>
  <PresentationFormat>宽屏</PresentationFormat>
  <Paragraphs>561</Paragraphs>
  <Slides>60</Slides>
  <Notes>49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0" baseType="lpstr">
      <vt:lpstr>Wingdings 2</vt:lpstr>
      <vt:lpstr>Colonna MT</vt:lpstr>
      <vt:lpstr>Times New Roman</vt:lpstr>
      <vt:lpstr>Edwardian Script ITC</vt:lpstr>
      <vt:lpstr>Wingdings</vt:lpstr>
      <vt:lpstr>Calibri</vt:lpstr>
      <vt:lpstr>宋体</vt:lpstr>
      <vt:lpstr>Cambria Math</vt:lpstr>
      <vt:lpstr>引用</vt:lpstr>
      <vt:lpstr>AxMath</vt:lpstr>
      <vt:lpstr> The Optimal Boarding &amp; Disembarking Method</vt:lpstr>
      <vt:lpstr>Table of Contents</vt:lpstr>
      <vt:lpstr>Part 1 The Structure of Our Model</vt:lpstr>
      <vt:lpstr>Model Analysis &amp; Structure</vt:lpstr>
      <vt:lpstr>Model Analysis &amp; Structure</vt:lpstr>
      <vt:lpstr>Critical Assumptions</vt:lpstr>
      <vt:lpstr>Definitions</vt:lpstr>
      <vt:lpstr>Part 2 Analysis of the Problem</vt:lpstr>
      <vt:lpstr>Overview of Math Model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Crowded States)</vt:lpstr>
      <vt:lpstr>Total Boarding Time (Under Crowded States)</vt:lpstr>
      <vt:lpstr>Total Boarding Time (Under Crowded States)</vt:lpstr>
      <vt:lpstr>Total Boarding Time (Under Crowded States)</vt:lpstr>
      <vt:lpstr>Total Boarding Time (Under Crowded States)</vt:lpstr>
      <vt:lpstr>Total Boarding Time (Total time)</vt:lpstr>
      <vt:lpstr>Total Boarding Time (Total time)</vt:lpstr>
      <vt:lpstr>Part 3 Optimization and Its Applications (Disembarking)</vt:lpstr>
      <vt:lpstr>Vertical Optimization (Parallelity)</vt:lpstr>
      <vt:lpstr>Vertical Optimization (Parallelity)</vt:lpstr>
      <vt:lpstr>Vertical Optimization (Parallelity)</vt:lpstr>
      <vt:lpstr>Modelling &amp; Optimization of Disembarking</vt:lpstr>
      <vt:lpstr>Horizontal Optimization (Satisfactory Index)</vt:lpstr>
      <vt:lpstr>PowerPoint 演示文稿</vt:lpstr>
      <vt:lpstr>Results of Simulation</vt:lpstr>
      <vt:lpstr>Part 4 Sensitivity Analysis</vt:lpstr>
      <vt:lpstr>Sensitivity Analysis</vt:lpstr>
      <vt:lpstr>Sensitivity Analysis</vt:lpstr>
      <vt:lpstr>Part 5 Extensions of Our Model</vt:lpstr>
      <vt:lpstr>Application to Different Aircrafts (Coordinates)</vt:lpstr>
      <vt:lpstr>Application to Different Aircrafts (Coordinates)</vt:lpstr>
      <vt:lpstr>Application to Different Aircrafts (Optimisation)</vt:lpstr>
      <vt:lpstr>Application to Different Aircrafts (Optimisation)</vt:lpstr>
      <vt:lpstr>Application to Different Aircrafts (Conclusions)</vt:lpstr>
      <vt:lpstr>Application to Different Aircrafts (Conclusions)</vt:lpstr>
      <vt:lpstr>Part 6 Conclusion &amp; Reflection </vt:lpstr>
      <vt:lpstr>Strengths &amp; Weaknesses</vt:lpstr>
      <vt:lpstr>Thanks For Listening!</vt:lpstr>
      <vt:lpstr>Part 7 Appendix</vt:lpstr>
      <vt:lpstr>Hyperlinks</vt:lpstr>
      <vt:lpstr>Justification for the Assumption</vt:lpstr>
      <vt:lpstr>Total Boarding Time (Under Regular States)</vt:lpstr>
      <vt:lpstr>Using Matrixes to Describe Passenger States</vt:lpstr>
      <vt:lpstr>Mathematical (Algebraic) Simplifications</vt:lpstr>
      <vt:lpstr>The essence behind our mathematical model</vt:lpstr>
      <vt:lpstr>The reasons behind parallelity</vt:lpstr>
      <vt:lpstr>The core of the disembarking task</vt:lpstr>
      <vt:lpstr>Horizontal Optimization (Satisfactory Index)</vt:lpstr>
      <vt:lpstr>Sensitivity Analysis</vt:lpstr>
      <vt:lpstr>Sensitivity Analysis</vt:lpstr>
      <vt:lpstr>Sensitivity Analysis</vt:lpstr>
      <vt:lpstr>Sensitivity Analysis</vt:lpstr>
      <vt:lpstr>Sensitivity Analysis</vt:lpstr>
      <vt:lpstr>Sensitivity Analysis</vt:lpstr>
      <vt:lpstr>Block division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Shao Eason</cp:lastModifiedBy>
  <cp:revision>279</cp:revision>
  <dcterms:created xsi:type="dcterms:W3CDTF">2022-04-09T13:58:34Z</dcterms:created>
  <dcterms:modified xsi:type="dcterms:W3CDTF">2022-04-19T05:47:34Z</dcterms:modified>
</cp:coreProperties>
</file>